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x="18288000" cy="10287000"/>
  <p:notesSz cx="6858000" cy="9144000"/>
  <p:embeddedFontLst>
    <p:embeddedFont>
      <p:font typeface="Atkinson Hyperlegible Bold" charset="1" panose="00000000000000000000"/>
      <p:regular r:id="rId67"/>
    </p:embeddedFont>
    <p:embeddedFont>
      <p:font typeface="Arial" charset="1" panose="020B0502020202020204"/>
      <p:regular r:id="rId68"/>
    </p:embeddedFont>
    <p:embeddedFont>
      <p:font typeface="Arial Bold" charset="1" panose="020B0802020202020204"/>
      <p:regular r:id="rId69"/>
    </p:embeddedFont>
    <p:embeddedFont>
      <p:font typeface="Arimo Bold" charset="1" panose="020B0704020202020204"/>
      <p:regular r:id="rId71"/>
    </p:embeddedFont>
    <p:embeddedFont>
      <p:font typeface="Arimo" charset="1" panose="020B0604020202020204"/>
      <p:regular r:id="rId73"/>
    </p:embeddedFont>
    <p:embeddedFont>
      <p:font typeface="Montserrat Bold" charset="1" panose="00000800000000000000"/>
      <p:regular r:id="rId82"/>
    </p:embeddedFont>
    <p:embeddedFont>
      <p:font typeface="Montserrat" charset="1" panose="00000500000000000000"/>
      <p:regular r:id="rId8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notesMasters/notesMaster1.xml" Type="http://schemas.openxmlformats.org/officeDocument/2006/relationships/notesMaster"/><Relationship Id="rId65" Target="theme/theme2.xml" Type="http://schemas.openxmlformats.org/officeDocument/2006/relationships/theme"/><Relationship Id="rId66" Target="notesSlides/notesSlide1.xml" Type="http://schemas.openxmlformats.org/officeDocument/2006/relationships/notesSlide"/><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notesSlides/notesSlide2.xml" Type="http://schemas.openxmlformats.org/officeDocument/2006/relationships/notesSlide"/><Relationship Id="rId71" Target="fonts/font71.fntdata" Type="http://schemas.openxmlformats.org/officeDocument/2006/relationships/font"/><Relationship Id="rId72" Target="notesSlides/notesSlide3.xml" Type="http://schemas.openxmlformats.org/officeDocument/2006/relationships/notesSlide"/><Relationship Id="rId73" Target="fonts/font73.fntdata" Type="http://schemas.openxmlformats.org/officeDocument/2006/relationships/font"/><Relationship Id="rId74" Target="notesSlides/notesSlide4.xml" Type="http://schemas.openxmlformats.org/officeDocument/2006/relationships/notesSlide"/><Relationship Id="rId75" Target="notesSlides/notesSlide5.xml" Type="http://schemas.openxmlformats.org/officeDocument/2006/relationships/notesSlide"/><Relationship Id="rId76" Target="notesSlides/notesSlide6.xml" Type="http://schemas.openxmlformats.org/officeDocument/2006/relationships/notesSlide"/><Relationship Id="rId77" Target="notesSlides/notesSlide7.xml" Type="http://schemas.openxmlformats.org/officeDocument/2006/relationships/notesSlide"/><Relationship Id="rId78" Target="notesSlides/notesSlide8.xml" Type="http://schemas.openxmlformats.org/officeDocument/2006/relationships/notesSlide"/><Relationship Id="rId79" Target="notesSlides/notesSlide9.xml" Type="http://schemas.openxmlformats.org/officeDocument/2006/relationships/notesSlide"/><Relationship Id="rId8" Target="slides/slide3.xml" Type="http://schemas.openxmlformats.org/officeDocument/2006/relationships/slide"/><Relationship Id="rId80" Target="notesSlides/notesSlide10.xml" Type="http://schemas.openxmlformats.org/officeDocument/2006/relationships/notesSlide"/><Relationship Id="rId81" Target="notesSlides/notesSlide11.xml" Type="http://schemas.openxmlformats.org/officeDocument/2006/relationships/notesSlide"/><Relationship Id="rId82" Target="fonts/font82.fntdata" Type="http://schemas.openxmlformats.org/officeDocument/2006/relationships/font"/><Relationship Id="rId83" Target="fonts/font83.fntdata" Type="http://schemas.openxmlformats.org/officeDocument/2006/relationships/font"/><Relationship Id="rId84" Target="notesSlides/notesSlide12.xml" Type="http://schemas.openxmlformats.org/officeDocument/2006/relationships/notesSlide"/><Relationship Id="rId85" Target="notesSlides/notesSlide13.xml" Type="http://schemas.openxmlformats.org/officeDocument/2006/relationships/note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7.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5.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2" Target="../notesSlides/notesSlide1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46.png" Type="http://schemas.openxmlformats.org/officeDocument/2006/relationships/image"/><Relationship Id="rId6" Target="../media/image6.png" Type="http://schemas.openxmlformats.org/officeDocument/2006/relationships/image"/><Relationship Id="rId7" Target="../media/image47.png" Type="http://schemas.openxmlformats.org/officeDocument/2006/relationships/image"/><Relationship Id="rId8" Target="../media/image48.png" Type="http://schemas.openxmlformats.org/officeDocument/2006/relationships/image"/><Relationship Id="rId9" Target="../media/image4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6773143" y="-3042396"/>
            <a:ext cx="10088672" cy="8242772"/>
          </a:xfrm>
          <a:custGeom>
            <a:avLst/>
            <a:gdLst/>
            <a:ahLst/>
            <a:cxnLst/>
            <a:rect r="r" b="b" t="t" l="l"/>
            <a:pathLst>
              <a:path h="8242772" w="10088672">
                <a:moveTo>
                  <a:pt x="0" y="0"/>
                </a:moveTo>
                <a:lnTo>
                  <a:pt x="10088672" y="0"/>
                </a:lnTo>
                <a:lnTo>
                  <a:pt x="10088672" y="8242771"/>
                </a:lnTo>
                <a:lnTo>
                  <a:pt x="0" y="8242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5787600" y="38038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0815550" y="781425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777200" y="137535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878926" y="1872253"/>
            <a:ext cx="13109024" cy="2543175"/>
          </a:xfrm>
          <a:prstGeom prst="rect">
            <a:avLst/>
          </a:prstGeom>
        </p:spPr>
        <p:txBody>
          <a:bodyPr anchor="t" rtlCol="false" tIns="0" lIns="0" bIns="0" rIns="0">
            <a:spAutoFit/>
          </a:bodyPr>
          <a:lstStyle/>
          <a:p>
            <a:pPr algn="l">
              <a:lnSpc>
                <a:spcPts val="6720"/>
              </a:lnSpc>
            </a:pPr>
            <a:r>
              <a:rPr lang="en-US" b="true" sz="5600">
                <a:solidFill>
                  <a:srgbClr val="FFFFFF"/>
                </a:solidFill>
                <a:latin typeface="Atkinson Hyperlegible Bold"/>
                <a:ea typeface="Atkinson Hyperlegible Bold"/>
                <a:cs typeface="Atkinson Hyperlegible Bold"/>
                <a:sym typeface="Atkinson Hyperlegible Bold"/>
              </a:rPr>
              <a:t>Automated Detection of Osteoporosis and Osteopenia in Elderly Patients using Knee X-ray Image Analysis</a:t>
            </a:r>
          </a:p>
        </p:txBody>
      </p:sp>
      <p:sp>
        <p:nvSpPr>
          <p:cNvPr name="TextBox 7" id="7"/>
          <p:cNvSpPr txBox="true"/>
          <p:nvPr/>
        </p:nvSpPr>
        <p:spPr>
          <a:xfrm rot="0">
            <a:off x="10317784" y="4310653"/>
            <a:ext cx="7970216" cy="5362575"/>
          </a:xfrm>
          <a:prstGeom prst="rect">
            <a:avLst/>
          </a:prstGeom>
        </p:spPr>
        <p:txBody>
          <a:bodyPr anchor="t" rtlCol="false" tIns="0" lIns="0" bIns="0" rIns="0">
            <a:spAutoFit/>
          </a:bodyPr>
          <a:lstStyle/>
          <a:p>
            <a:pPr algn="l">
              <a:lnSpc>
                <a:spcPts val="4641"/>
              </a:lnSpc>
            </a:pPr>
          </a:p>
          <a:p>
            <a:pPr algn="l">
              <a:lnSpc>
                <a:spcPts val="4641"/>
              </a:lnSpc>
            </a:pPr>
          </a:p>
          <a:p>
            <a:pPr algn="l">
              <a:lnSpc>
                <a:spcPts val="4641"/>
              </a:lnSpc>
            </a:pPr>
          </a:p>
          <a:p>
            <a:pPr algn="l">
              <a:lnSpc>
                <a:spcPts val="4641"/>
              </a:lnSpc>
            </a:pPr>
          </a:p>
          <a:p>
            <a:pPr algn="l">
              <a:lnSpc>
                <a:spcPts val="4641"/>
              </a:lnSpc>
            </a:pPr>
          </a:p>
          <a:p>
            <a:pPr algn="l">
              <a:lnSpc>
                <a:spcPts val="4799"/>
              </a:lnSpc>
            </a:pPr>
            <a:r>
              <a:rPr lang="en-US" sz="3999">
                <a:solidFill>
                  <a:srgbClr val="FFFFFF"/>
                </a:solidFill>
                <a:latin typeface="Arial"/>
                <a:ea typeface="Arial"/>
                <a:cs typeface="Arial"/>
                <a:sym typeface="Arial"/>
              </a:rPr>
              <a:t>Gaurav Bhaumik - 21BCE1495</a:t>
            </a:r>
          </a:p>
          <a:p>
            <a:pPr algn="l">
              <a:lnSpc>
                <a:spcPts val="4799"/>
              </a:lnSpc>
            </a:pPr>
            <a:r>
              <a:rPr lang="en-US" sz="3999">
                <a:solidFill>
                  <a:srgbClr val="FFFFFF"/>
                </a:solidFill>
                <a:latin typeface="Arial"/>
                <a:ea typeface="Arial"/>
                <a:cs typeface="Arial"/>
                <a:sym typeface="Arial"/>
              </a:rPr>
              <a:t>Sargam Chaudhary - 21BCE5624</a:t>
            </a:r>
          </a:p>
          <a:p>
            <a:pPr algn="l">
              <a:lnSpc>
                <a:spcPts val="4799"/>
              </a:lnSpc>
            </a:pPr>
            <a:r>
              <a:rPr lang="en-US" sz="3999">
                <a:solidFill>
                  <a:srgbClr val="FFFFFF"/>
                </a:solidFill>
                <a:latin typeface="Arial"/>
                <a:ea typeface="Arial"/>
                <a:cs typeface="Arial"/>
                <a:sym typeface="Arial"/>
              </a:rPr>
              <a:t>Shashank Agarwal - 21BCE1586</a:t>
            </a:r>
          </a:p>
          <a:p>
            <a:pPr algn="l">
              <a:lnSpc>
                <a:spcPts val="4641"/>
              </a:lnSpc>
            </a:pPr>
          </a:p>
        </p:txBody>
      </p:sp>
      <p:sp>
        <p:nvSpPr>
          <p:cNvPr name="TextBox 8" id="8"/>
          <p:cNvSpPr txBox="true"/>
          <p:nvPr/>
        </p:nvSpPr>
        <p:spPr>
          <a:xfrm rot="0">
            <a:off x="11282994" y="6296616"/>
            <a:ext cx="5189220" cy="733425"/>
          </a:xfrm>
          <a:prstGeom prst="rect">
            <a:avLst/>
          </a:prstGeom>
        </p:spPr>
        <p:txBody>
          <a:bodyPr anchor="t" rtlCol="false" tIns="0" lIns="0" bIns="0" rIns="0">
            <a:spAutoFit/>
          </a:bodyPr>
          <a:lstStyle/>
          <a:p>
            <a:pPr algn="ctr">
              <a:lnSpc>
                <a:spcPts val="5159"/>
              </a:lnSpc>
              <a:spcBef>
                <a:spcPct val="0"/>
              </a:spcBef>
            </a:pPr>
            <a:r>
              <a:rPr lang="en-US" b="true" sz="4299">
                <a:solidFill>
                  <a:srgbClr val="FFFFFF"/>
                </a:solidFill>
                <a:latin typeface="Arial Bold"/>
                <a:ea typeface="Arial Bold"/>
                <a:cs typeface="Arial Bold"/>
                <a:sym typeface="Arial Bold"/>
              </a:rPr>
              <a:t>Team Number - 937 </a:t>
            </a:r>
          </a:p>
        </p:txBody>
      </p:sp>
      <p:sp>
        <p:nvSpPr>
          <p:cNvPr name="TextBox 9" id="9"/>
          <p:cNvSpPr txBox="true"/>
          <p:nvPr/>
        </p:nvSpPr>
        <p:spPr>
          <a:xfrm rot="0">
            <a:off x="1596421" y="6623900"/>
            <a:ext cx="5360908" cy="1390650"/>
          </a:xfrm>
          <a:prstGeom prst="rect">
            <a:avLst/>
          </a:prstGeom>
        </p:spPr>
        <p:txBody>
          <a:bodyPr anchor="t" rtlCol="false" tIns="0" lIns="0" bIns="0" rIns="0">
            <a:spAutoFit/>
          </a:bodyPr>
          <a:lstStyle/>
          <a:p>
            <a:pPr algn="ctr">
              <a:lnSpc>
                <a:spcPts val="5121"/>
              </a:lnSpc>
            </a:pPr>
            <a:r>
              <a:rPr lang="en-US" sz="4267">
                <a:solidFill>
                  <a:srgbClr val="FFFFFF"/>
                </a:solidFill>
                <a:latin typeface="Arial"/>
                <a:ea typeface="Arial"/>
                <a:cs typeface="Arial"/>
                <a:sym typeface="Arial"/>
              </a:rPr>
              <a:t>Faculty Guide:</a:t>
            </a:r>
          </a:p>
          <a:p>
            <a:pPr algn="ctr">
              <a:lnSpc>
                <a:spcPts val="5121"/>
              </a:lnSpc>
              <a:spcBef>
                <a:spcPct val="0"/>
              </a:spcBef>
            </a:pPr>
            <a:r>
              <a:rPr lang="en-US" sz="4267">
                <a:solidFill>
                  <a:srgbClr val="FFFFFF"/>
                </a:solidFill>
                <a:latin typeface="Arial"/>
                <a:ea typeface="Arial"/>
                <a:cs typeface="Arial"/>
                <a:sym typeface="Arial"/>
              </a:rPr>
              <a:t>Dr. Deepa Nivethika 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1531425" y="542925"/>
            <a:ext cx="15225150" cy="942975"/>
          </a:xfrm>
          <a:prstGeom prst="rect">
            <a:avLst/>
          </a:prstGeom>
        </p:spPr>
        <p:txBody>
          <a:bodyPr anchor="t" rtlCol="false" tIns="0" lIns="0" bIns="0" rIns="0">
            <a:spAutoFit/>
          </a:bodyPr>
          <a:lstStyle/>
          <a:p>
            <a:pPr algn="ctr">
              <a:lnSpc>
                <a:spcPts val="7200"/>
              </a:lnSpc>
            </a:pPr>
            <a:r>
              <a:rPr lang="en-US" b="true" sz="6000" u="sng">
                <a:solidFill>
                  <a:srgbClr val="FFFFFF"/>
                </a:solidFill>
                <a:latin typeface="Arimo Bold"/>
                <a:ea typeface="Arimo Bold"/>
                <a:cs typeface="Arimo Bold"/>
                <a:sym typeface="Arimo Bold"/>
              </a:rPr>
              <a:t>Research Objectives</a:t>
            </a:r>
          </a:p>
        </p:txBody>
      </p:sp>
      <p:sp>
        <p:nvSpPr>
          <p:cNvPr name="Freeform 3" id="3"/>
          <p:cNvSpPr/>
          <p:nvPr/>
        </p:nvSpPr>
        <p:spPr>
          <a:xfrm flipH="false" flipV="false" rot="0">
            <a:off x="14835100" y="20255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916250" y="11884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9296825">
            <a:off x="14522746" y="218424"/>
            <a:ext cx="3295656" cy="2140300"/>
          </a:xfrm>
          <a:custGeom>
            <a:avLst/>
            <a:gdLst/>
            <a:ahLst/>
            <a:cxnLst/>
            <a:rect r="r" b="b" t="t" l="l"/>
            <a:pathLst>
              <a:path h="2140300" w="3295656">
                <a:moveTo>
                  <a:pt x="0" y="0"/>
                </a:moveTo>
                <a:lnTo>
                  <a:pt x="3295656" y="0"/>
                </a:lnTo>
                <a:lnTo>
                  <a:pt x="3295656" y="2140300"/>
                </a:lnTo>
                <a:lnTo>
                  <a:pt x="0" y="2140300"/>
                </a:lnTo>
                <a:lnTo>
                  <a:pt x="0" y="0"/>
                </a:lnTo>
                <a:close/>
              </a:path>
            </a:pathLst>
          </a:custGeom>
          <a:blipFill>
            <a:blip r:embed="rId5"/>
            <a:stretch>
              <a:fillRect l="-25720" t="-9509" r="-12211" b="-9958"/>
            </a:stretch>
          </a:blipFill>
        </p:spPr>
      </p:sp>
      <p:sp>
        <p:nvSpPr>
          <p:cNvPr name="TextBox 6" id="6"/>
          <p:cNvSpPr txBox="true"/>
          <p:nvPr/>
        </p:nvSpPr>
        <p:spPr>
          <a:xfrm rot="0">
            <a:off x="675019" y="2106600"/>
            <a:ext cx="16081556" cy="7877175"/>
          </a:xfrm>
          <a:prstGeom prst="rect">
            <a:avLst/>
          </a:prstGeom>
        </p:spPr>
        <p:txBody>
          <a:bodyPr anchor="t" rtlCol="false" tIns="0" lIns="0" bIns="0" rIns="0">
            <a:spAutoFit/>
          </a:bodyPr>
          <a:lstStyle/>
          <a:p>
            <a:pPr algn="just" marL="754901" indent="-377450" lvl="1">
              <a:lnSpc>
                <a:spcPts val="4195"/>
              </a:lnSpc>
              <a:buFont typeface="Arial"/>
              <a:buChar char="•"/>
            </a:pPr>
            <a:r>
              <a:rPr lang="en-US" b="true" sz="3496">
                <a:solidFill>
                  <a:srgbClr val="FFFFFF"/>
                </a:solidFill>
                <a:latin typeface="Arimo Bold"/>
                <a:ea typeface="Arimo Bold"/>
                <a:cs typeface="Arimo Bold"/>
                <a:sym typeface="Arimo Bold"/>
              </a:rPr>
              <a:t>Develop a Robust Diagnostic Model:</a:t>
            </a:r>
            <a:r>
              <a:rPr lang="en-US" sz="3496">
                <a:solidFill>
                  <a:srgbClr val="FFFFFF"/>
                </a:solidFill>
                <a:latin typeface="Arimo"/>
                <a:ea typeface="Arimo"/>
                <a:cs typeface="Arimo"/>
                <a:sym typeface="Arimo"/>
              </a:rPr>
              <a:t> Design and implement a deep learning model using CNNs and transfer learning to classify knee X-rays into normal, osteopenia, and osteoporosis categories with high accuracy.</a:t>
            </a:r>
          </a:p>
          <a:p>
            <a:pPr algn="just">
              <a:lnSpc>
                <a:spcPts val="4195"/>
              </a:lnSpc>
            </a:pPr>
          </a:p>
          <a:p>
            <a:pPr algn="just" marL="754901" indent="-377450" lvl="1">
              <a:lnSpc>
                <a:spcPts val="4195"/>
              </a:lnSpc>
              <a:buFont typeface="Arial"/>
              <a:buChar char="•"/>
            </a:pPr>
            <a:r>
              <a:rPr lang="en-US" b="true" sz="3496">
                <a:solidFill>
                  <a:srgbClr val="FFFFFF"/>
                </a:solidFill>
                <a:latin typeface="Arimo Bold"/>
                <a:ea typeface="Arimo Bold"/>
                <a:cs typeface="Arimo Bold"/>
                <a:sym typeface="Arimo Bold"/>
              </a:rPr>
              <a:t>Enable Early Detection with Increased Accuracy:</a:t>
            </a:r>
            <a:r>
              <a:rPr lang="en-US" sz="3496">
                <a:solidFill>
                  <a:srgbClr val="FFFFFF"/>
                </a:solidFill>
                <a:latin typeface="Arimo"/>
                <a:ea typeface="Arimo"/>
                <a:cs typeface="Arimo"/>
                <a:sym typeface="Arimo"/>
              </a:rPr>
              <a:t> Facilitate early diagnosis of osteoporosis to reduce the risk of fractures and improve patient outcomes.</a:t>
            </a:r>
          </a:p>
          <a:p>
            <a:pPr algn="just">
              <a:lnSpc>
                <a:spcPts val="4195"/>
              </a:lnSpc>
            </a:pPr>
          </a:p>
          <a:p>
            <a:pPr algn="just" marL="754901" indent="-377450" lvl="1">
              <a:lnSpc>
                <a:spcPts val="4195"/>
              </a:lnSpc>
              <a:buFont typeface="Arial"/>
              <a:buChar char="•"/>
            </a:pPr>
            <a:r>
              <a:rPr lang="en-US" b="true" sz="3496">
                <a:solidFill>
                  <a:srgbClr val="FFFFFF"/>
                </a:solidFill>
                <a:latin typeface="Arimo Bold"/>
                <a:ea typeface="Arimo Bold"/>
                <a:cs typeface="Arimo Bold"/>
                <a:sym typeface="Arimo Bold"/>
              </a:rPr>
              <a:t>Address Data Challenges:</a:t>
            </a:r>
            <a:r>
              <a:rPr lang="en-US" sz="3496">
                <a:solidFill>
                  <a:srgbClr val="FFFFFF"/>
                </a:solidFill>
                <a:latin typeface="Arimo"/>
                <a:ea typeface="Arimo"/>
                <a:cs typeface="Arimo"/>
                <a:sym typeface="Arimo"/>
              </a:rPr>
              <a:t> Overcome limitations of small and imbalanced datasets through augmentation and integration of multiple datasets for improved model reliability.</a:t>
            </a:r>
          </a:p>
          <a:p>
            <a:pPr algn="just">
              <a:lnSpc>
                <a:spcPts val="4195"/>
              </a:lnSpc>
            </a:pPr>
          </a:p>
          <a:p>
            <a:pPr algn="just" marL="754901" indent="-377450" lvl="1">
              <a:lnSpc>
                <a:spcPts val="4195"/>
              </a:lnSpc>
              <a:buFont typeface="Arial"/>
              <a:buChar char="•"/>
            </a:pPr>
            <a:r>
              <a:rPr lang="en-US" b="true" sz="3496">
                <a:solidFill>
                  <a:srgbClr val="FFFFFF"/>
                </a:solidFill>
                <a:latin typeface="Arimo Bold"/>
                <a:ea typeface="Arimo Bold"/>
                <a:cs typeface="Arimo Bold"/>
                <a:sym typeface="Arimo Bold"/>
              </a:rPr>
              <a:t>Advance Medical Imaging:</a:t>
            </a:r>
            <a:r>
              <a:rPr lang="en-US" sz="3496">
                <a:solidFill>
                  <a:srgbClr val="FFFFFF"/>
                </a:solidFill>
                <a:latin typeface="Arimo"/>
                <a:ea typeface="Arimo"/>
                <a:cs typeface="Arimo"/>
                <a:sym typeface="Arimo"/>
              </a:rPr>
              <a:t> Enhance the application of AI in healthcare by creating an efficient, scalable, and clinically viable tool for knee osteoporosis detection.</a:t>
            </a:r>
          </a:p>
          <a:p>
            <a:pPr algn="just">
              <a:lnSpc>
                <a:spcPts val="4195"/>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1456903" y="445725"/>
            <a:ext cx="15225150" cy="942975"/>
          </a:xfrm>
          <a:prstGeom prst="rect">
            <a:avLst/>
          </a:prstGeom>
        </p:spPr>
        <p:txBody>
          <a:bodyPr anchor="t" rtlCol="false" tIns="0" lIns="0" bIns="0" rIns="0">
            <a:spAutoFit/>
          </a:bodyPr>
          <a:lstStyle/>
          <a:p>
            <a:pPr algn="ctr">
              <a:lnSpc>
                <a:spcPts val="7200"/>
              </a:lnSpc>
            </a:pPr>
            <a:r>
              <a:rPr lang="en-US" b="true" sz="6000" u="sng">
                <a:solidFill>
                  <a:srgbClr val="FFFFFF"/>
                </a:solidFill>
                <a:latin typeface="Arimo Bold"/>
                <a:ea typeface="Arimo Bold"/>
                <a:cs typeface="Arimo Bold"/>
                <a:sym typeface="Arimo Bold"/>
              </a:rPr>
              <a:t>Methodology</a:t>
            </a:r>
          </a:p>
        </p:txBody>
      </p:sp>
      <p:sp>
        <p:nvSpPr>
          <p:cNvPr name="Freeform 3" id="3"/>
          <p:cNvSpPr/>
          <p:nvPr/>
        </p:nvSpPr>
        <p:spPr>
          <a:xfrm flipH="false" flipV="false" rot="0">
            <a:off x="14835100" y="20255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916250" y="11884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9296825">
            <a:off x="14522746" y="218424"/>
            <a:ext cx="3295656" cy="2140300"/>
          </a:xfrm>
          <a:custGeom>
            <a:avLst/>
            <a:gdLst/>
            <a:ahLst/>
            <a:cxnLst/>
            <a:rect r="r" b="b" t="t" l="l"/>
            <a:pathLst>
              <a:path h="2140300" w="3295656">
                <a:moveTo>
                  <a:pt x="0" y="0"/>
                </a:moveTo>
                <a:lnTo>
                  <a:pt x="3295656" y="0"/>
                </a:lnTo>
                <a:lnTo>
                  <a:pt x="3295656" y="2140300"/>
                </a:lnTo>
                <a:lnTo>
                  <a:pt x="0" y="2140300"/>
                </a:lnTo>
                <a:lnTo>
                  <a:pt x="0" y="0"/>
                </a:lnTo>
                <a:close/>
              </a:path>
            </a:pathLst>
          </a:custGeom>
          <a:blipFill>
            <a:blip r:embed="rId5"/>
            <a:stretch>
              <a:fillRect l="-25720" t="-9509" r="-12211" b="-9958"/>
            </a:stretch>
          </a:blipFill>
        </p:spPr>
      </p:sp>
      <p:sp>
        <p:nvSpPr>
          <p:cNvPr name="TextBox 6" id="6"/>
          <p:cNvSpPr txBox="true"/>
          <p:nvPr/>
        </p:nvSpPr>
        <p:spPr>
          <a:xfrm rot="0">
            <a:off x="1028700" y="1733944"/>
            <a:ext cx="16081556" cy="9229725"/>
          </a:xfrm>
          <a:prstGeom prst="rect">
            <a:avLst/>
          </a:prstGeom>
        </p:spPr>
        <p:txBody>
          <a:bodyPr anchor="t" rtlCol="false" tIns="0" lIns="0" bIns="0" rIns="0">
            <a:spAutoFit/>
          </a:bodyPr>
          <a:lstStyle/>
          <a:p>
            <a:pPr algn="just">
              <a:lnSpc>
                <a:spcPts val="5040"/>
              </a:lnSpc>
            </a:pPr>
            <a:r>
              <a:rPr lang="en-US" sz="4200" b="true">
                <a:solidFill>
                  <a:srgbClr val="FFFFFF"/>
                </a:solidFill>
                <a:latin typeface="Arimo Bold"/>
                <a:ea typeface="Arimo Bold"/>
                <a:cs typeface="Arimo Bold"/>
                <a:sym typeface="Arimo Bold"/>
              </a:rPr>
              <a:t>Convolutional Neural Networks (CNNs) Models:</a:t>
            </a:r>
          </a:p>
          <a:p>
            <a:pPr algn="just">
              <a:lnSpc>
                <a:spcPts val="4560"/>
              </a:lnSpc>
            </a:pPr>
          </a:p>
          <a:p>
            <a:pPr algn="just">
              <a:lnSpc>
                <a:spcPts val="4560"/>
              </a:lnSpc>
            </a:pPr>
            <a:r>
              <a:rPr lang="en-US" sz="3800">
                <a:solidFill>
                  <a:srgbClr val="FFFFFF"/>
                </a:solidFill>
                <a:latin typeface="Arimo"/>
                <a:ea typeface="Arimo"/>
                <a:cs typeface="Arimo"/>
                <a:sym typeface="Arimo"/>
              </a:rPr>
              <a:t>Convolutional Neural Networks (CNNs) consist of three primary layers: </a:t>
            </a:r>
            <a:r>
              <a:rPr lang="en-US" sz="3800" b="true">
                <a:solidFill>
                  <a:srgbClr val="FFFFFF"/>
                </a:solidFill>
                <a:latin typeface="Arimo Bold"/>
                <a:ea typeface="Arimo Bold"/>
                <a:cs typeface="Arimo Bold"/>
                <a:sym typeface="Arimo Bold"/>
              </a:rPr>
              <a:t>convolutional, pooling, and fully connected</a:t>
            </a:r>
            <a:r>
              <a:rPr lang="en-US" sz="3800">
                <a:solidFill>
                  <a:srgbClr val="FFFFFF"/>
                </a:solidFill>
                <a:latin typeface="Arimo"/>
                <a:ea typeface="Arimo"/>
                <a:cs typeface="Arimo"/>
                <a:sym typeface="Arimo"/>
              </a:rPr>
              <a:t>. The convolutional layer extracts features from input images, while pooling reduces spatial dimensionality. Stacking multiple layers allows for higher-level feature maps extraction. Transfer learning in deep learning involves feature extraction and fine-tuning. </a:t>
            </a:r>
          </a:p>
          <a:p>
            <a:pPr algn="just">
              <a:lnSpc>
                <a:spcPts val="4560"/>
              </a:lnSpc>
            </a:pPr>
          </a:p>
          <a:p>
            <a:pPr algn="just">
              <a:lnSpc>
                <a:spcPts val="4560"/>
              </a:lnSpc>
            </a:pPr>
            <a:r>
              <a:rPr lang="en-US" sz="3800">
                <a:solidFill>
                  <a:srgbClr val="FFFFFF"/>
                </a:solidFill>
                <a:latin typeface="Arimo"/>
                <a:ea typeface="Arimo"/>
                <a:cs typeface="Arimo"/>
                <a:sym typeface="Arimo"/>
              </a:rPr>
              <a:t>Feature extraction removes the top classification layer, while fine-tuning uses pre-trained model weights to adapt general features to specific ones. This study employed pre-trained weights from ImageNet and implemented a transfer learning strategy to mitigate overfitting due to limited training</a:t>
            </a:r>
            <a:r>
              <a:rPr lang="en-US" sz="3800" b="true">
                <a:solidFill>
                  <a:srgbClr val="FFFFFF"/>
                </a:solidFill>
                <a:latin typeface="Arimo Bold"/>
                <a:ea typeface="Arimo Bold"/>
                <a:cs typeface="Arimo Bold"/>
                <a:sym typeface="Arimo Bold"/>
              </a:rPr>
              <a:t> </a:t>
            </a:r>
            <a:r>
              <a:rPr lang="en-US" sz="3800">
                <a:solidFill>
                  <a:srgbClr val="FFFFFF"/>
                </a:solidFill>
                <a:latin typeface="Arimo"/>
                <a:ea typeface="Arimo"/>
                <a:cs typeface="Arimo"/>
                <a:sym typeface="Arimo"/>
              </a:rPr>
              <a:t>data. </a:t>
            </a:r>
          </a:p>
          <a:p>
            <a:pPr algn="just">
              <a:lnSpc>
                <a:spcPts val="4560"/>
              </a:lnSpc>
            </a:pPr>
          </a:p>
          <a:p>
            <a:pPr algn="just">
              <a:lnSpc>
                <a:spcPts val="456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451133" y="385763"/>
            <a:ext cx="17385734" cy="9144000"/>
          </a:xfrm>
          <a:prstGeom prst="rect">
            <a:avLst/>
          </a:prstGeom>
        </p:spPr>
        <p:txBody>
          <a:bodyPr anchor="t" rtlCol="false" tIns="0" lIns="0" bIns="0" rIns="0">
            <a:spAutoFit/>
          </a:bodyPr>
          <a:lstStyle/>
          <a:p>
            <a:pPr algn="just">
              <a:lnSpc>
                <a:spcPts val="4800"/>
              </a:lnSpc>
            </a:pPr>
            <a:r>
              <a:rPr lang="en-US" sz="4000" b="true">
                <a:solidFill>
                  <a:srgbClr val="FFFFFF"/>
                </a:solidFill>
                <a:latin typeface="Arimo Bold"/>
                <a:ea typeface="Arimo Bold"/>
                <a:cs typeface="Arimo Bold"/>
                <a:sym typeface="Arimo Bold"/>
              </a:rPr>
              <a:t>Normalization:</a:t>
            </a:r>
          </a:p>
          <a:p>
            <a:pPr algn="just">
              <a:lnSpc>
                <a:spcPts val="3840"/>
              </a:lnSpc>
            </a:pPr>
          </a:p>
          <a:p>
            <a:pPr algn="just">
              <a:lnSpc>
                <a:spcPts val="3960"/>
              </a:lnSpc>
            </a:pPr>
            <a:r>
              <a:rPr lang="en-US" sz="3300">
                <a:solidFill>
                  <a:srgbClr val="FFFFFF"/>
                </a:solidFill>
                <a:latin typeface="Arimo"/>
                <a:ea typeface="Arimo"/>
                <a:cs typeface="Arimo"/>
                <a:sym typeface="Arimo"/>
              </a:rPr>
              <a:t>Normalization is a crucial step in preparing images for deep learning models. It involves adjusting the pixel intensity values to a consistent range, such as [0, 1] or [-1, 1]. This ensures that features are on the same scale, preventing any single feature from dominating the learning process. Common normalization techniques include Min-Max scaling, where pixel values are scaled to the range [0, 1], and standardization, which transforms values to have a mean of 0 and a standard deviation of 1.</a:t>
            </a:r>
          </a:p>
          <a:p>
            <a:pPr algn="just">
              <a:lnSpc>
                <a:spcPts val="3960"/>
              </a:lnSpc>
            </a:pPr>
          </a:p>
          <a:p>
            <a:pPr algn="just">
              <a:lnSpc>
                <a:spcPts val="3960"/>
              </a:lnSpc>
            </a:pPr>
          </a:p>
          <a:p>
            <a:pPr algn="just">
              <a:lnSpc>
                <a:spcPts val="4800"/>
              </a:lnSpc>
            </a:pPr>
            <a:r>
              <a:rPr lang="en-US" sz="4000" b="true">
                <a:solidFill>
                  <a:srgbClr val="FFFFFF"/>
                </a:solidFill>
                <a:latin typeface="Arimo Bold"/>
                <a:ea typeface="Arimo Bold"/>
                <a:cs typeface="Arimo Bold"/>
                <a:sym typeface="Arimo Bold"/>
              </a:rPr>
              <a:t>Resizing:</a:t>
            </a:r>
          </a:p>
          <a:p>
            <a:pPr algn="just">
              <a:lnSpc>
                <a:spcPts val="3840"/>
              </a:lnSpc>
            </a:pPr>
          </a:p>
          <a:p>
            <a:pPr algn="just">
              <a:lnSpc>
                <a:spcPts val="3960"/>
              </a:lnSpc>
              <a:spcBef>
                <a:spcPct val="0"/>
              </a:spcBef>
            </a:pPr>
            <a:r>
              <a:rPr lang="en-US" sz="3300">
                <a:solidFill>
                  <a:srgbClr val="FFFFFF"/>
                </a:solidFill>
                <a:latin typeface="Arimo"/>
                <a:ea typeface="Arimo"/>
                <a:cs typeface="Arimo"/>
                <a:sym typeface="Arimo"/>
              </a:rPr>
              <a:t>Resizing ensures that all images in a dataset are of uniform dimensions, which is a requirement for most deep learning models. Resizing can be done by scaling the image while maintaining its aspect ratio or by cropping and padding to achieve the desired size. Proper resizing preserves the essential features in the image while aligning the input data to the model's architecture. This step is vital for consistent performance and computational efficiency.</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451133" y="733425"/>
            <a:ext cx="17385734" cy="8524875"/>
          </a:xfrm>
          <a:prstGeom prst="rect">
            <a:avLst/>
          </a:prstGeom>
        </p:spPr>
        <p:txBody>
          <a:bodyPr anchor="t" rtlCol="false" tIns="0" lIns="0" bIns="0" rIns="0">
            <a:spAutoFit/>
          </a:bodyPr>
          <a:lstStyle/>
          <a:p>
            <a:pPr algn="just">
              <a:lnSpc>
                <a:spcPts val="4800"/>
              </a:lnSpc>
            </a:pPr>
            <a:r>
              <a:rPr lang="en-US" sz="4000" b="true">
                <a:solidFill>
                  <a:srgbClr val="FFFFFF"/>
                </a:solidFill>
                <a:latin typeface="Arimo Bold"/>
                <a:ea typeface="Arimo Bold"/>
                <a:cs typeface="Arimo Bold"/>
                <a:sym typeface="Arimo Bold"/>
              </a:rPr>
              <a:t>Feature Extraction:</a:t>
            </a:r>
          </a:p>
          <a:p>
            <a:pPr algn="just">
              <a:lnSpc>
                <a:spcPts val="3840"/>
              </a:lnSpc>
            </a:pPr>
          </a:p>
          <a:p>
            <a:pPr algn="just">
              <a:lnSpc>
                <a:spcPts val="3840"/>
              </a:lnSpc>
            </a:pPr>
            <a:r>
              <a:rPr lang="en-US" sz="3200">
                <a:solidFill>
                  <a:srgbClr val="FFFFFF"/>
                </a:solidFill>
                <a:latin typeface="Arimo"/>
                <a:ea typeface="Arimo"/>
                <a:cs typeface="Arimo"/>
                <a:sym typeface="Arimo"/>
              </a:rPr>
              <a:t>Our models use pre-trained convolutional layers to extract key features from images, creating feature maps that capture visual patterns. Activation functions and max pooling enhance and reduce these features, allowing them to be used for tasks like image classification. This approach leverages learned knowledge from a large dataset to extract meaningful features effectively. </a:t>
            </a:r>
          </a:p>
          <a:p>
            <a:pPr algn="just">
              <a:lnSpc>
                <a:spcPts val="3840"/>
              </a:lnSpc>
            </a:pPr>
          </a:p>
          <a:p>
            <a:pPr algn="just">
              <a:lnSpc>
                <a:spcPts val="3840"/>
              </a:lnSpc>
            </a:pPr>
          </a:p>
          <a:p>
            <a:pPr algn="just">
              <a:lnSpc>
                <a:spcPts val="4800"/>
              </a:lnSpc>
            </a:pPr>
            <a:r>
              <a:rPr lang="en-US" sz="4000" b="true">
                <a:solidFill>
                  <a:srgbClr val="FFFFFF"/>
                </a:solidFill>
                <a:latin typeface="Arimo Bold"/>
                <a:ea typeface="Arimo Bold"/>
                <a:cs typeface="Arimo Bold"/>
                <a:sym typeface="Arimo Bold"/>
              </a:rPr>
              <a:t>Classification:</a:t>
            </a:r>
          </a:p>
          <a:p>
            <a:pPr algn="just">
              <a:lnSpc>
                <a:spcPts val="3840"/>
              </a:lnSpc>
            </a:pPr>
          </a:p>
          <a:p>
            <a:pPr algn="just">
              <a:lnSpc>
                <a:spcPts val="3840"/>
              </a:lnSpc>
              <a:spcBef>
                <a:spcPct val="0"/>
              </a:spcBef>
            </a:pPr>
            <a:r>
              <a:rPr lang="en-US" sz="3200">
                <a:solidFill>
                  <a:srgbClr val="FFFFFF"/>
                </a:solidFill>
                <a:latin typeface="Arimo"/>
                <a:ea typeface="Arimo"/>
                <a:cs typeface="Arimo"/>
                <a:sym typeface="Arimo"/>
              </a:rPr>
              <a:t>The classification process in our models involves extracting features from an input image to assign a label or category. The output is flattened into a vector and passed through a classifier, which makes predictions based on the extracted features. The classifier consists of dense layers and a SoftMax activation function, which adjust weights during training to map extracted features to specific classes. During inference or testing, the input image is passed through the feature extraction layers, and the output of the SoftMax layer represents the probabilities of each class.</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893956" y="1362243"/>
            <a:ext cx="16500089" cy="6410325"/>
          </a:xfrm>
          <a:prstGeom prst="rect">
            <a:avLst/>
          </a:prstGeom>
        </p:spPr>
        <p:txBody>
          <a:bodyPr anchor="t" rtlCol="false" tIns="0" lIns="0" bIns="0" rIns="0">
            <a:spAutoFit/>
          </a:bodyPr>
          <a:lstStyle/>
          <a:p>
            <a:pPr algn="just">
              <a:lnSpc>
                <a:spcPts val="5040"/>
              </a:lnSpc>
            </a:pPr>
            <a:r>
              <a:rPr lang="en-US" sz="4200" b="true">
                <a:solidFill>
                  <a:srgbClr val="FFFFFF"/>
                </a:solidFill>
                <a:latin typeface="Arimo Bold"/>
                <a:ea typeface="Arimo Bold"/>
                <a:cs typeface="Arimo Bold"/>
                <a:sym typeface="Arimo Bold"/>
              </a:rPr>
              <a:t>Plan of Solution:</a:t>
            </a:r>
          </a:p>
          <a:p>
            <a:pPr algn="just">
              <a:lnSpc>
                <a:spcPts val="4800"/>
              </a:lnSpc>
            </a:pPr>
          </a:p>
          <a:p>
            <a:pPr algn="just">
              <a:lnSpc>
                <a:spcPts val="4560"/>
              </a:lnSpc>
              <a:spcBef>
                <a:spcPct val="0"/>
              </a:spcBef>
            </a:pPr>
            <a:r>
              <a:rPr lang="en-US" sz="3800">
                <a:solidFill>
                  <a:srgbClr val="FFFFFF"/>
                </a:solidFill>
                <a:latin typeface="Arimo"/>
                <a:ea typeface="Arimo"/>
                <a:cs typeface="Arimo"/>
                <a:sym typeface="Arimo"/>
              </a:rPr>
              <a:t>Our ongoing research is focused on the creation of an advanced algorithm tailored for osteoporosis diagnosis, relying on a sophisticated blend of neural network architectures. These include renowned models such as VGG-16, ResNet, VGG-19, CNN, EfficientNet, DenseNet and XceptionNet. This comprehensive integration of diverse architectures underscores our commitment to elevating the accuracy and efficacy of osteoporosis detection. By harnessing the capabilities of these cutting-edge models, we aim to not only enhance diagnostic precision but also contribute significantly to the evolution of methodologies in medical image analysis.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1372463" y="1259975"/>
            <a:ext cx="15225150" cy="942975"/>
          </a:xfrm>
          <a:prstGeom prst="rect">
            <a:avLst/>
          </a:prstGeom>
        </p:spPr>
        <p:txBody>
          <a:bodyPr anchor="t" rtlCol="false" tIns="0" lIns="0" bIns="0" rIns="0">
            <a:spAutoFit/>
          </a:bodyPr>
          <a:lstStyle/>
          <a:p>
            <a:pPr algn="ctr">
              <a:lnSpc>
                <a:spcPts val="7200"/>
              </a:lnSpc>
            </a:pPr>
            <a:r>
              <a:rPr lang="en-US" b="true" sz="6000" u="sng">
                <a:solidFill>
                  <a:srgbClr val="FFFFFF"/>
                </a:solidFill>
                <a:latin typeface="Arimo Bold"/>
                <a:ea typeface="Arimo Bold"/>
                <a:cs typeface="Arimo Bold"/>
                <a:sym typeface="Arimo Bold"/>
              </a:rPr>
              <a:t>Dataset</a:t>
            </a:r>
          </a:p>
        </p:txBody>
      </p:sp>
      <p:sp>
        <p:nvSpPr>
          <p:cNvPr name="Freeform 3" id="3"/>
          <p:cNvSpPr/>
          <p:nvPr/>
        </p:nvSpPr>
        <p:spPr>
          <a:xfrm flipH="false" flipV="false" rot="0">
            <a:off x="14835100" y="20255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916250" y="11884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9296825">
            <a:off x="14522746" y="218424"/>
            <a:ext cx="3295656" cy="2140300"/>
          </a:xfrm>
          <a:custGeom>
            <a:avLst/>
            <a:gdLst/>
            <a:ahLst/>
            <a:cxnLst/>
            <a:rect r="r" b="b" t="t" l="l"/>
            <a:pathLst>
              <a:path h="2140300" w="3295656">
                <a:moveTo>
                  <a:pt x="0" y="0"/>
                </a:moveTo>
                <a:lnTo>
                  <a:pt x="3295656" y="0"/>
                </a:lnTo>
                <a:lnTo>
                  <a:pt x="3295656" y="2140300"/>
                </a:lnTo>
                <a:lnTo>
                  <a:pt x="0" y="2140300"/>
                </a:lnTo>
                <a:lnTo>
                  <a:pt x="0" y="0"/>
                </a:lnTo>
                <a:close/>
              </a:path>
            </a:pathLst>
          </a:custGeom>
          <a:blipFill>
            <a:blip r:embed="rId5"/>
            <a:stretch>
              <a:fillRect l="-25720" t="-9509" r="-12211" b="-9958"/>
            </a:stretch>
          </a:blipFill>
        </p:spPr>
      </p:sp>
      <p:sp>
        <p:nvSpPr>
          <p:cNvPr name="TextBox 6" id="6"/>
          <p:cNvSpPr txBox="true"/>
          <p:nvPr/>
        </p:nvSpPr>
        <p:spPr>
          <a:xfrm rot="0">
            <a:off x="1103222" y="3574947"/>
            <a:ext cx="16081556" cy="4486275"/>
          </a:xfrm>
          <a:prstGeom prst="rect">
            <a:avLst/>
          </a:prstGeom>
        </p:spPr>
        <p:txBody>
          <a:bodyPr anchor="t" rtlCol="false" tIns="0" lIns="0" bIns="0" rIns="0">
            <a:spAutoFit/>
          </a:bodyPr>
          <a:lstStyle/>
          <a:p>
            <a:pPr algn="just">
              <a:lnSpc>
                <a:spcPts val="5040"/>
              </a:lnSpc>
              <a:spcBef>
                <a:spcPct val="0"/>
              </a:spcBef>
            </a:pPr>
            <a:r>
              <a:rPr lang="en-US" sz="4200">
                <a:solidFill>
                  <a:srgbClr val="FFFFFF"/>
                </a:solidFill>
                <a:latin typeface="Arimo"/>
                <a:ea typeface="Arimo"/>
                <a:cs typeface="Arimo"/>
                <a:sym typeface="Arimo"/>
              </a:rPr>
              <a:t>The study uses a multiclass dataset consisting of four datasets for training deep learning models. The dataset includes 793 images for osteoporosis, 374 for osteopenia, and 780 for healthy patients. Two levels of data augmentation are used: the first to increase the number of images in the osteopenia class category, and the second to increase the dataset's size to accommodate the deep learning models' learning process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2267942" y="371178"/>
            <a:ext cx="13904495" cy="9602156"/>
          </a:xfrm>
          <a:custGeom>
            <a:avLst/>
            <a:gdLst/>
            <a:ahLst/>
            <a:cxnLst/>
            <a:rect r="r" b="b" t="t" l="l"/>
            <a:pathLst>
              <a:path h="9602156" w="13904495">
                <a:moveTo>
                  <a:pt x="0" y="0"/>
                </a:moveTo>
                <a:lnTo>
                  <a:pt x="13904495" y="0"/>
                </a:lnTo>
                <a:lnTo>
                  <a:pt x="13904495" y="9602156"/>
                </a:lnTo>
                <a:lnTo>
                  <a:pt x="0" y="9602156"/>
                </a:lnTo>
                <a:lnTo>
                  <a:pt x="0" y="0"/>
                </a:lnTo>
                <a:close/>
              </a:path>
            </a:pathLst>
          </a:custGeom>
          <a:blipFill>
            <a:blip r:embed="rId2"/>
            <a:stretch>
              <a:fillRect l="-814"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1415514" y="801612"/>
            <a:ext cx="15093631" cy="3716404"/>
          </a:xfrm>
          <a:custGeom>
            <a:avLst/>
            <a:gdLst/>
            <a:ahLst/>
            <a:cxnLst/>
            <a:rect r="r" b="b" t="t" l="l"/>
            <a:pathLst>
              <a:path h="3716404" w="15093631">
                <a:moveTo>
                  <a:pt x="0" y="0"/>
                </a:moveTo>
                <a:lnTo>
                  <a:pt x="15093631" y="0"/>
                </a:lnTo>
                <a:lnTo>
                  <a:pt x="15093631" y="3716403"/>
                </a:lnTo>
                <a:lnTo>
                  <a:pt x="0" y="3716403"/>
                </a:lnTo>
                <a:lnTo>
                  <a:pt x="0" y="0"/>
                </a:lnTo>
                <a:close/>
              </a:path>
            </a:pathLst>
          </a:custGeom>
          <a:blipFill>
            <a:blip r:embed="rId2"/>
            <a:stretch>
              <a:fillRect l="0" t="-7322" r="0" b="-7322"/>
            </a:stretch>
          </a:blipFill>
        </p:spPr>
      </p:sp>
      <p:sp>
        <p:nvSpPr>
          <p:cNvPr name="TextBox 3" id="3"/>
          <p:cNvSpPr txBox="true"/>
          <p:nvPr/>
        </p:nvSpPr>
        <p:spPr>
          <a:xfrm rot="0">
            <a:off x="1597185" y="5452737"/>
            <a:ext cx="15093631" cy="3962400"/>
          </a:xfrm>
          <a:prstGeom prst="rect">
            <a:avLst/>
          </a:prstGeom>
        </p:spPr>
        <p:txBody>
          <a:bodyPr anchor="t" rtlCol="false" tIns="0" lIns="0" bIns="0" rIns="0">
            <a:spAutoFit/>
          </a:bodyPr>
          <a:lstStyle/>
          <a:p>
            <a:pPr algn="ctr">
              <a:lnSpc>
                <a:spcPts val="4080"/>
              </a:lnSpc>
            </a:pPr>
            <a:r>
              <a:rPr lang="en-US" sz="3400">
                <a:solidFill>
                  <a:srgbClr val="FFFFFF"/>
                </a:solidFill>
                <a:latin typeface="Arimo"/>
                <a:ea typeface="Arimo"/>
                <a:cs typeface="Arimo"/>
                <a:sym typeface="Arimo"/>
              </a:rPr>
              <a:t>Dataset images augmentation using flipping, scaling, and rotation functions</a:t>
            </a:r>
          </a:p>
          <a:p>
            <a:pPr algn="ctr">
              <a:lnSpc>
                <a:spcPts val="5400"/>
              </a:lnSpc>
            </a:pPr>
          </a:p>
          <a:p>
            <a:pPr algn="ctr">
              <a:lnSpc>
                <a:spcPts val="5400"/>
              </a:lnSpc>
            </a:pPr>
          </a:p>
          <a:p>
            <a:pPr algn="ctr">
              <a:lnSpc>
                <a:spcPts val="5400"/>
              </a:lnSpc>
              <a:spcBef>
                <a:spcPct val="0"/>
              </a:spcBef>
            </a:pPr>
            <a:r>
              <a:rPr lang="en-US" sz="4500">
                <a:solidFill>
                  <a:srgbClr val="FFFFFF"/>
                </a:solidFill>
                <a:latin typeface="Arimo"/>
                <a:ea typeface="Arimo"/>
                <a:cs typeface="Arimo"/>
                <a:sym typeface="Arimo"/>
              </a:rPr>
              <a:t>These transformations, when applied individually or in combination, contribute to the creation of a more diverse training dataset.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2734941" y="304661"/>
            <a:ext cx="12561598" cy="9484007"/>
          </a:xfrm>
          <a:custGeom>
            <a:avLst/>
            <a:gdLst/>
            <a:ahLst/>
            <a:cxnLst/>
            <a:rect r="r" b="b" t="t" l="l"/>
            <a:pathLst>
              <a:path h="9484007" w="12561598">
                <a:moveTo>
                  <a:pt x="0" y="0"/>
                </a:moveTo>
                <a:lnTo>
                  <a:pt x="12561598" y="0"/>
                </a:lnTo>
                <a:lnTo>
                  <a:pt x="12561598" y="9484006"/>
                </a:lnTo>
                <a:lnTo>
                  <a:pt x="0" y="9484006"/>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1531425" y="4200525"/>
            <a:ext cx="15225150" cy="1257300"/>
          </a:xfrm>
          <a:prstGeom prst="rect">
            <a:avLst/>
          </a:prstGeom>
        </p:spPr>
        <p:txBody>
          <a:bodyPr anchor="t" rtlCol="false" tIns="0" lIns="0" bIns="0" rIns="0">
            <a:spAutoFit/>
          </a:bodyPr>
          <a:lstStyle/>
          <a:p>
            <a:pPr algn="ctr">
              <a:lnSpc>
                <a:spcPts val="9719"/>
              </a:lnSpc>
            </a:pPr>
            <a:r>
              <a:rPr lang="en-US" b="true" sz="8099" u="sng">
                <a:solidFill>
                  <a:srgbClr val="FFFFFF"/>
                </a:solidFill>
                <a:latin typeface="Arimo Bold"/>
                <a:ea typeface="Arimo Bold"/>
                <a:cs typeface="Arimo Bold"/>
                <a:sym typeface="Arimo Bold"/>
              </a:rPr>
              <a:t>Comparitive Analysis</a:t>
            </a:r>
          </a:p>
        </p:txBody>
      </p:sp>
      <p:sp>
        <p:nvSpPr>
          <p:cNvPr name="Freeform 3" id="3"/>
          <p:cNvSpPr/>
          <p:nvPr/>
        </p:nvSpPr>
        <p:spPr>
          <a:xfrm flipH="false" flipV="false" rot="0">
            <a:off x="14835100" y="20255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916250" y="11884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9296825">
            <a:off x="14522746" y="218424"/>
            <a:ext cx="3295656" cy="2140300"/>
          </a:xfrm>
          <a:custGeom>
            <a:avLst/>
            <a:gdLst/>
            <a:ahLst/>
            <a:cxnLst/>
            <a:rect r="r" b="b" t="t" l="l"/>
            <a:pathLst>
              <a:path h="2140300" w="3295656">
                <a:moveTo>
                  <a:pt x="0" y="0"/>
                </a:moveTo>
                <a:lnTo>
                  <a:pt x="3295656" y="0"/>
                </a:lnTo>
                <a:lnTo>
                  <a:pt x="3295656" y="2140300"/>
                </a:lnTo>
                <a:lnTo>
                  <a:pt x="0" y="2140300"/>
                </a:lnTo>
                <a:lnTo>
                  <a:pt x="0" y="0"/>
                </a:lnTo>
                <a:close/>
              </a:path>
            </a:pathLst>
          </a:custGeom>
          <a:blipFill>
            <a:blip r:embed="rId5"/>
            <a:stretch>
              <a:fillRect l="-25720" t="-9509" r="-12211" b="-9958"/>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1531425" y="542925"/>
            <a:ext cx="15225150" cy="942975"/>
          </a:xfrm>
          <a:prstGeom prst="rect">
            <a:avLst/>
          </a:prstGeom>
        </p:spPr>
        <p:txBody>
          <a:bodyPr anchor="t" rtlCol="false" tIns="0" lIns="0" bIns="0" rIns="0">
            <a:spAutoFit/>
          </a:bodyPr>
          <a:lstStyle/>
          <a:p>
            <a:pPr algn="ctr">
              <a:lnSpc>
                <a:spcPts val="7200"/>
              </a:lnSpc>
            </a:pPr>
            <a:r>
              <a:rPr lang="en-US" b="true" sz="6000" u="sng">
                <a:solidFill>
                  <a:srgbClr val="FFFFFF"/>
                </a:solidFill>
                <a:latin typeface="Arimo Bold"/>
                <a:ea typeface="Arimo Bold"/>
                <a:cs typeface="Arimo Bold"/>
                <a:sym typeface="Arimo Bold"/>
              </a:rPr>
              <a:t>Guide Approval</a:t>
            </a:r>
          </a:p>
        </p:txBody>
      </p:sp>
      <p:sp>
        <p:nvSpPr>
          <p:cNvPr name="Freeform 3" id="3"/>
          <p:cNvSpPr/>
          <p:nvPr/>
        </p:nvSpPr>
        <p:spPr>
          <a:xfrm flipH="false" flipV="false" rot="0">
            <a:off x="14835100" y="20255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916250" y="11884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27812" y="2025500"/>
            <a:ext cx="17832376" cy="7823955"/>
          </a:xfrm>
          <a:custGeom>
            <a:avLst/>
            <a:gdLst/>
            <a:ahLst/>
            <a:cxnLst/>
            <a:rect r="r" b="b" t="t" l="l"/>
            <a:pathLst>
              <a:path h="7823955" w="17832376">
                <a:moveTo>
                  <a:pt x="0" y="0"/>
                </a:moveTo>
                <a:lnTo>
                  <a:pt x="17832376" y="0"/>
                </a:lnTo>
                <a:lnTo>
                  <a:pt x="17832376" y="7823955"/>
                </a:lnTo>
                <a:lnTo>
                  <a:pt x="0" y="7823955"/>
                </a:lnTo>
                <a:lnTo>
                  <a:pt x="0" y="0"/>
                </a:lnTo>
                <a:close/>
              </a:path>
            </a:pathLst>
          </a:custGeom>
          <a:blipFill>
            <a:blip r:embed="rId5"/>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694463" y="1742955"/>
            <a:ext cx="16899074" cy="7953375"/>
          </a:xfrm>
          <a:prstGeom prst="rect">
            <a:avLst/>
          </a:prstGeom>
        </p:spPr>
        <p:txBody>
          <a:bodyPr anchor="t" rtlCol="false" tIns="0" lIns="0" bIns="0" rIns="0">
            <a:spAutoFit/>
          </a:bodyPr>
          <a:lstStyle/>
          <a:p>
            <a:pPr algn="just">
              <a:lnSpc>
                <a:spcPts val="5400"/>
              </a:lnSpc>
            </a:pPr>
            <a:r>
              <a:rPr lang="en-US" sz="4500" b="true">
                <a:solidFill>
                  <a:srgbClr val="FFFFFF"/>
                </a:solidFill>
                <a:latin typeface="Arimo Bold"/>
                <a:ea typeface="Arimo Bold"/>
                <a:cs typeface="Arimo Bold"/>
                <a:sym typeface="Arimo Bold"/>
              </a:rPr>
              <a:t> Custom CNN for Multiclass Model:</a:t>
            </a:r>
          </a:p>
          <a:p>
            <a:pPr algn="just">
              <a:lnSpc>
                <a:spcPts val="4920"/>
              </a:lnSpc>
            </a:pPr>
          </a:p>
          <a:p>
            <a:pPr algn="just">
              <a:lnSpc>
                <a:spcPts val="4920"/>
              </a:lnSpc>
            </a:pPr>
            <a:r>
              <a:rPr lang="en-US" sz="4100">
                <a:solidFill>
                  <a:srgbClr val="FFFFFF"/>
                </a:solidFill>
                <a:latin typeface="Arimo"/>
                <a:ea typeface="Arimo"/>
                <a:cs typeface="Arimo"/>
                <a:sym typeface="Arimo"/>
              </a:rPr>
              <a:t>A custom CNN is a network architecture designed to solve specific tasks or problems. It involves choosing the right number and type of layers based on input data characteristics and task objectives. The proposed model is a deep convolutional neural network (CNN) for image classification, consisting of 13 convolutional layers, 4 max pooling layers, and 3 fully connected layers. Batch normalization is applied after each layer, and the output layer has 3 units with softmax activation. </a:t>
            </a:r>
          </a:p>
          <a:p>
            <a:pPr algn="just">
              <a:lnSpc>
                <a:spcPts val="4560"/>
              </a:lnSpc>
            </a:pPr>
          </a:p>
          <a:p>
            <a:pPr algn="just">
              <a:lnSpc>
                <a:spcPts val="4560"/>
              </a:lnSpc>
            </a:pPr>
          </a:p>
          <a:p>
            <a:pPr algn="just">
              <a:lnSpc>
                <a:spcPts val="4560"/>
              </a:lnSpc>
            </a:pPr>
          </a:p>
          <a:p>
            <a:pPr algn="just">
              <a:lnSpc>
                <a:spcPts val="4560"/>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2146485" y="289395"/>
            <a:ext cx="6997515" cy="5525387"/>
          </a:xfrm>
          <a:custGeom>
            <a:avLst/>
            <a:gdLst/>
            <a:ahLst/>
            <a:cxnLst/>
            <a:rect r="r" b="b" t="t" l="l"/>
            <a:pathLst>
              <a:path h="5525387" w="6997515">
                <a:moveTo>
                  <a:pt x="0" y="0"/>
                </a:moveTo>
                <a:lnTo>
                  <a:pt x="6997515" y="0"/>
                </a:lnTo>
                <a:lnTo>
                  <a:pt x="6997515" y="5525387"/>
                </a:lnTo>
                <a:lnTo>
                  <a:pt x="0" y="5525387"/>
                </a:lnTo>
                <a:lnTo>
                  <a:pt x="0" y="0"/>
                </a:lnTo>
                <a:close/>
              </a:path>
            </a:pathLst>
          </a:custGeom>
          <a:blipFill>
            <a:blip r:embed="rId2"/>
            <a:stretch>
              <a:fillRect l="0" t="0" r="0" b="0"/>
            </a:stretch>
          </a:blipFill>
        </p:spPr>
      </p:sp>
      <p:sp>
        <p:nvSpPr>
          <p:cNvPr name="Freeform 3" id="3"/>
          <p:cNvSpPr/>
          <p:nvPr/>
        </p:nvSpPr>
        <p:spPr>
          <a:xfrm flipH="false" flipV="false" rot="0">
            <a:off x="9144000" y="289395"/>
            <a:ext cx="6926467" cy="5525387"/>
          </a:xfrm>
          <a:custGeom>
            <a:avLst/>
            <a:gdLst/>
            <a:ahLst/>
            <a:cxnLst/>
            <a:rect r="r" b="b" t="t" l="l"/>
            <a:pathLst>
              <a:path h="5525387" w="6926467">
                <a:moveTo>
                  <a:pt x="0" y="0"/>
                </a:moveTo>
                <a:lnTo>
                  <a:pt x="6926467" y="0"/>
                </a:lnTo>
                <a:lnTo>
                  <a:pt x="6926467" y="5525387"/>
                </a:lnTo>
                <a:lnTo>
                  <a:pt x="0" y="5525387"/>
                </a:lnTo>
                <a:lnTo>
                  <a:pt x="0" y="0"/>
                </a:lnTo>
                <a:close/>
              </a:path>
            </a:pathLst>
          </a:custGeom>
          <a:blipFill>
            <a:blip r:embed="rId3"/>
            <a:stretch>
              <a:fillRect l="0" t="0" r="0" b="0"/>
            </a:stretch>
          </a:blipFill>
        </p:spPr>
      </p:sp>
      <p:sp>
        <p:nvSpPr>
          <p:cNvPr name="Freeform 4" id="4"/>
          <p:cNvSpPr/>
          <p:nvPr/>
        </p:nvSpPr>
        <p:spPr>
          <a:xfrm flipH="false" flipV="false" rot="0">
            <a:off x="4088695" y="5904697"/>
            <a:ext cx="9175941" cy="4382303"/>
          </a:xfrm>
          <a:custGeom>
            <a:avLst/>
            <a:gdLst/>
            <a:ahLst/>
            <a:cxnLst/>
            <a:rect r="r" b="b" t="t" l="l"/>
            <a:pathLst>
              <a:path h="4382303" w="9175941">
                <a:moveTo>
                  <a:pt x="0" y="0"/>
                </a:moveTo>
                <a:lnTo>
                  <a:pt x="9175941" y="0"/>
                </a:lnTo>
                <a:lnTo>
                  <a:pt x="9175941" y="4382303"/>
                </a:lnTo>
                <a:lnTo>
                  <a:pt x="0" y="4382303"/>
                </a:lnTo>
                <a:lnTo>
                  <a:pt x="0" y="0"/>
                </a:lnTo>
                <a:close/>
              </a:path>
            </a:pathLst>
          </a:custGeom>
          <a:blipFill>
            <a:blip r:embed="rId4"/>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2717154" y="1028700"/>
            <a:ext cx="12853691" cy="7760416"/>
          </a:xfrm>
          <a:custGeom>
            <a:avLst/>
            <a:gdLst/>
            <a:ahLst/>
            <a:cxnLst/>
            <a:rect r="r" b="b" t="t" l="l"/>
            <a:pathLst>
              <a:path h="7760416" w="12853691">
                <a:moveTo>
                  <a:pt x="0" y="0"/>
                </a:moveTo>
                <a:lnTo>
                  <a:pt x="12853692" y="0"/>
                </a:lnTo>
                <a:lnTo>
                  <a:pt x="12853692" y="7760416"/>
                </a:lnTo>
                <a:lnTo>
                  <a:pt x="0" y="7760416"/>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694463" y="1981200"/>
            <a:ext cx="16899074" cy="7277100"/>
          </a:xfrm>
          <a:prstGeom prst="rect">
            <a:avLst/>
          </a:prstGeom>
        </p:spPr>
        <p:txBody>
          <a:bodyPr anchor="t" rtlCol="false" tIns="0" lIns="0" bIns="0" rIns="0">
            <a:spAutoFit/>
          </a:bodyPr>
          <a:lstStyle/>
          <a:p>
            <a:pPr algn="just">
              <a:lnSpc>
                <a:spcPts val="5400"/>
              </a:lnSpc>
            </a:pPr>
            <a:r>
              <a:rPr lang="en-US" sz="4500" b="true">
                <a:solidFill>
                  <a:srgbClr val="FFFFFF"/>
                </a:solidFill>
                <a:latin typeface="Arimo Bold"/>
                <a:ea typeface="Arimo Bold"/>
                <a:cs typeface="Arimo Bold"/>
                <a:sym typeface="Arimo Bold"/>
              </a:rPr>
              <a:t> VGG19 for Binary Model:</a:t>
            </a:r>
          </a:p>
          <a:p>
            <a:pPr algn="just">
              <a:lnSpc>
                <a:spcPts val="4920"/>
              </a:lnSpc>
            </a:pPr>
          </a:p>
          <a:p>
            <a:pPr algn="just">
              <a:lnSpc>
                <a:spcPts val="4800"/>
              </a:lnSpc>
            </a:pPr>
            <a:r>
              <a:rPr lang="en-US" sz="4000">
                <a:solidFill>
                  <a:srgbClr val="FFFFFF"/>
                </a:solidFill>
                <a:latin typeface="Arimo"/>
                <a:ea typeface="Arimo"/>
                <a:cs typeface="Arimo"/>
                <a:sym typeface="Arimo"/>
              </a:rPr>
              <a:t>VGG19 is a deep convolutional neural network with 19 layers, designed for image classification and feature extraction tasks. It uses a stack of small 3x3 convolutional filters, combined with max-pooling layers, to progressively capture spatial hierarchies. The model ends with fully connected layers and softmax for classification. Known for its simplicity and effectiveness, VGG19 is widely used in transfer learning</a:t>
            </a:r>
          </a:p>
          <a:p>
            <a:pPr algn="just">
              <a:lnSpc>
                <a:spcPts val="4560"/>
              </a:lnSpc>
            </a:pPr>
          </a:p>
          <a:p>
            <a:pPr algn="just">
              <a:lnSpc>
                <a:spcPts val="4560"/>
              </a:lnSpc>
            </a:pPr>
          </a:p>
          <a:p>
            <a:pPr algn="just">
              <a:lnSpc>
                <a:spcPts val="4560"/>
              </a:lnSpc>
            </a:pPr>
          </a:p>
          <a:p>
            <a:pPr algn="just">
              <a:lnSpc>
                <a:spcPts val="4560"/>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1448327" y="277223"/>
            <a:ext cx="7034491" cy="5644962"/>
          </a:xfrm>
          <a:custGeom>
            <a:avLst/>
            <a:gdLst/>
            <a:ahLst/>
            <a:cxnLst/>
            <a:rect r="r" b="b" t="t" l="l"/>
            <a:pathLst>
              <a:path h="5644962" w="7034491">
                <a:moveTo>
                  <a:pt x="0" y="0"/>
                </a:moveTo>
                <a:lnTo>
                  <a:pt x="7034491" y="0"/>
                </a:lnTo>
                <a:lnTo>
                  <a:pt x="7034491" y="5644962"/>
                </a:lnTo>
                <a:lnTo>
                  <a:pt x="0" y="5644962"/>
                </a:lnTo>
                <a:lnTo>
                  <a:pt x="0" y="0"/>
                </a:lnTo>
                <a:close/>
              </a:path>
            </a:pathLst>
          </a:custGeom>
          <a:blipFill>
            <a:blip r:embed="rId2"/>
            <a:stretch>
              <a:fillRect l="0" t="0" r="0" b="0"/>
            </a:stretch>
          </a:blipFill>
        </p:spPr>
      </p:sp>
      <p:sp>
        <p:nvSpPr>
          <p:cNvPr name="Freeform 3" id="3"/>
          <p:cNvSpPr/>
          <p:nvPr/>
        </p:nvSpPr>
        <p:spPr>
          <a:xfrm flipH="false" flipV="false" rot="0">
            <a:off x="8482818" y="277223"/>
            <a:ext cx="7034491" cy="5644962"/>
          </a:xfrm>
          <a:custGeom>
            <a:avLst/>
            <a:gdLst/>
            <a:ahLst/>
            <a:cxnLst/>
            <a:rect r="r" b="b" t="t" l="l"/>
            <a:pathLst>
              <a:path h="5644962" w="7034491">
                <a:moveTo>
                  <a:pt x="0" y="0"/>
                </a:moveTo>
                <a:lnTo>
                  <a:pt x="7034491" y="0"/>
                </a:lnTo>
                <a:lnTo>
                  <a:pt x="7034491" y="5644962"/>
                </a:lnTo>
                <a:lnTo>
                  <a:pt x="0" y="5644962"/>
                </a:lnTo>
                <a:lnTo>
                  <a:pt x="0" y="0"/>
                </a:lnTo>
                <a:close/>
              </a:path>
            </a:pathLst>
          </a:custGeom>
          <a:blipFill>
            <a:blip r:embed="rId3"/>
            <a:stretch>
              <a:fillRect l="0" t="0" r="0" b="0"/>
            </a:stretch>
          </a:blipFill>
        </p:spPr>
      </p:sp>
      <p:sp>
        <p:nvSpPr>
          <p:cNvPr name="Freeform 4" id="4"/>
          <p:cNvSpPr/>
          <p:nvPr/>
        </p:nvSpPr>
        <p:spPr>
          <a:xfrm flipH="false" flipV="false" rot="0">
            <a:off x="3857712" y="5922185"/>
            <a:ext cx="9779231" cy="4251839"/>
          </a:xfrm>
          <a:custGeom>
            <a:avLst/>
            <a:gdLst/>
            <a:ahLst/>
            <a:cxnLst/>
            <a:rect r="r" b="b" t="t" l="l"/>
            <a:pathLst>
              <a:path h="4251839" w="9779231">
                <a:moveTo>
                  <a:pt x="0" y="0"/>
                </a:moveTo>
                <a:lnTo>
                  <a:pt x="9779231" y="0"/>
                </a:lnTo>
                <a:lnTo>
                  <a:pt x="9779231" y="4251839"/>
                </a:lnTo>
                <a:lnTo>
                  <a:pt x="0" y="4251839"/>
                </a:lnTo>
                <a:lnTo>
                  <a:pt x="0" y="0"/>
                </a:lnTo>
                <a:close/>
              </a:path>
            </a:pathLst>
          </a:custGeom>
          <a:blipFill>
            <a:blip r:embed="rId4"/>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2454482" y="1028700"/>
            <a:ext cx="13379037" cy="8092854"/>
          </a:xfrm>
          <a:custGeom>
            <a:avLst/>
            <a:gdLst/>
            <a:ahLst/>
            <a:cxnLst/>
            <a:rect r="r" b="b" t="t" l="l"/>
            <a:pathLst>
              <a:path h="8092854" w="13379037">
                <a:moveTo>
                  <a:pt x="0" y="0"/>
                </a:moveTo>
                <a:lnTo>
                  <a:pt x="13379036" y="0"/>
                </a:lnTo>
                <a:lnTo>
                  <a:pt x="13379036" y="8092854"/>
                </a:lnTo>
                <a:lnTo>
                  <a:pt x="0" y="8092854"/>
                </a:lnTo>
                <a:lnTo>
                  <a:pt x="0" y="0"/>
                </a:lnTo>
                <a:close/>
              </a:path>
            </a:pathLst>
          </a:custGeom>
          <a:blipFill>
            <a:blip r:embed="rId2"/>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694463" y="1742955"/>
            <a:ext cx="16899074" cy="7334250"/>
          </a:xfrm>
          <a:prstGeom prst="rect">
            <a:avLst/>
          </a:prstGeom>
        </p:spPr>
        <p:txBody>
          <a:bodyPr anchor="t" rtlCol="false" tIns="0" lIns="0" bIns="0" rIns="0">
            <a:spAutoFit/>
          </a:bodyPr>
          <a:lstStyle/>
          <a:p>
            <a:pPr algn="just">
              <a:lnSpc>
                <a:spcPts val="5400"/>
              </a:lnSpc>
            </a:pPr>
            <a:r>
              <a:rPr lang="en-US" sz="4500" b="true">
                <a:solidFill>
                  <a:srgbClr val="FFFFFF"/>
                </a:solidFill>
                <a:latin typeface="Arimo Bold"/>
                <a:ea typeface="Arimo Bold"/>
                <a:cs typeface="Arimo Bold"/>
                <a:sym typeface="Arimo Bold"/>
              </a:rPr>
              <a:t> ResNet-50 for Binary Model:</a:t>
            </a:r>
          </a:p>
          <a:p>
            <a:pPr algn="just">
              <a:lnSpc>
                <a:spcPts val="4920"/>
              </a:lnSpc>
            </a:pPr>
          </a:p>
          <a:p>
            <a:pPr algn="just">
              <a:lnSpc>
                <a:spcPts val="4920"/>
              </a:lnSpc>
            </a:pPr>
            <a:r>
              <a:rPr lang="en-US" sz="4100">
                <a:solidFill>
                  <a:srgbClr val="FFFFFF"/>
                </a:solidFill>
                <a:latin typeface="Arimo"/>
                <a:ea typeface="Arimo"/>
                <a:cs typeface="Arimo"/>
                <a:sym typeface="Arimo"/>
              </a:rPr>
              <a:t>ResNet-50 represents a convolutional neural network characterized by its depth of 50 layers. It allows for the loading of a pre-trained version, having been trained on an extensive dataset comprising over a million images sourced from the ImageNet database. It uses residual connections, allowing the input to skip layers and be added to the output of later layers, enabling more efficient learning and faster convergence.</a:t>
            </a:r>
          </a:p>
          <a:p>
            <a:pPr algn="just">
              <a:lnSpc>
                <a:spcPts val="4560"/>
              </a:lnSpc>
            </a:pPr>
          </a:p>
          <a:p>
            <a:pPr algn="just">
              <a:lnSpc>
                <a:spcPts val="4560"/>
              </a:lnSpc>
            </a:pPr>
          </a:p>
          <a:p>
            <a:pPr algn="just">
              <a:lnSpc>
                <a:spcPts val="4560"/>
              </a:lnSpc>
            </a:pPr>
          </a:p>
          <a:p>
            <a:pPr algn="just">
              <a:lnSpc>
                <a:spcPts val="4560"/>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1356180" y="0"/>
            <a:ext cx="7034491" cy="5644962"/>
          </a:xfrm>
          <a:custGeom>
            <a:avLst/>
            <a:gdLst/>
            <a:ahLst/>
            <a:cxnLst/>
            <a:rect r="r" b="b" t="t" l="l"/>
            <a:pathLst>
              <a:path h="5644962" w="7034491">
                <a:moveTo>
                  <a:pt x="0" y="0"/>
                </a:moveTo>
                <a:lnTo>
                  <a:pt x="7034492" y="0"/>
                </a:lnTo>
                <a:lnTo>
                  <a:pt x="7034492" y="5644962"/>
                </a:lnTo>
                <a:lnTo>
                  <a:pt x="0" y="5644962"/>
                </a:lnTo>
                <a:lnTo>
                  <a:pt x="0" y="0"/>
                </a:lnTo>
                <a:close/>
              </a:path>
            </a:pathLst>
          </a:custGeom>
          <a:blipFill>
            <a:blip r:embed="rId2"/>
            <a:stretch>
              <a:fillRect l="0" t="0" r="0" b="0"/>
            </a:stretch>
          </a:blipFill>
        </p:spPr>
      </p:sp>
      <p:sp>
        <p:nvSpPr>
          <p:cNvPr name="Freeform 3" id="3"/>
          <p:cNvSpPr/>
          <p:nvPr/>
        </p:nvSpPr>
        <p:spPr>
          <a:xfrm flipH="false" flipV="false" rot="0">
            <a:off x="8390672" y="0"/>
            <a:ext cx="7034491" cy="5644962"/>
          </a:xfrm>
          <a:custGeom>
            <a:avLst/>
            <a:gdLst/>
            <a:ahLst/>
            <a:cxnLst/>
            <a:rect r="r" b="b" t="t" l="l"/>
            <a:pathLst>
              <a:path h="5644962" w="7034491">
                <a:moveTo>
                  <a:pt x="0" y="0"/>
                </a:moveTo>
                <a:lnTo>
                  <a:pt x="7034491" y="0"/>
                </a:lnTo>
                <a:lnTo>
                  <a:pt x="7034491" y="5644962"/>
                </a:lnTo>
                <a:lnTo>
                  <a:pt x="0" y="5644962"/>
                </a:lnTo>
                <a:lnTo>
                  <a:pt x="0" y="0"/>
                </a:lnTo>
                <a:close/>
              </a:path>
            </a:pathLst>
          </a:custGeom>
          <a:blipFill>
            <a:blip r:embed="rId3"/>
            <a:stretch>
              <a:fillRect l="0" t="0" r="0" b="0"/>
            </a:stretch>
          </a:blipFill>
        </p:spPr>
      </p:sp>
      <p:sp>
        <p:nvSpPr>
          <p:cNvPr name="Freeform 4" id="4"/>
          <p:cNvSpPr/>
          <p:nvPr/>
        </p:nvSpPr>
        <p:spPr>
          <a:xfrm flipH="false" flipV="false" rot="0">
            <a:off x="4525437" y="5644962"/>
            <a:ext cx="8923220" cy="5121152"/>
          </a:xfrm>
          <a:custGeom>
            <a:avLst/>
            <a:gdLst/>
            <a:ahLst/>
            <a:cxnLst/>
            <a:rect r="r" b="b" t="t" l="l"/>
            <a:pathLst>
              <a:path h="5121152" w="8923220">
                <a:moveTo>
                  <a:pt x="0" y="0"/>
                </a:moveTo>
                <a:lnTo>
                  <a:pt x="8923220" y="0"/>
                </a:lnTo>
                <a:lnTo>
                  <a:pt x="8923220" y="5121152"/>
                </a:lnTo>
                <a:lnTo>
                  <a:pt x="0" y="5121152"/>
                </a:lnTo>
                <a:lnTo>
                  <a:pt x="0" y="0"/>
                </a:lnTo>
                <a:close/>
              </a:path>
            </a:pathLst>
          </a:custGeom>
          <a:blipFill>
            <a:blip r:embed="rId4"/>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2170051" y="875588"/>
            <a:ext cx="13697708" cy="8382712"/>
          </a:xfrm>
          <a:custGeom>
            <a:avLst/>
            <a:gdLst/>
            <a:ahLst/>
            <a:cxnLst/>
            <a:rect r="r" b="b" t="t" l="l"/>
            <a:pathLst>
              <a:path h="8382712" w="13697708">
                <a:moveTo>
                  <a:pt x="0" y="0"/>
                </a:moveTo>
                <a:lnTo>
                  <a:pt x="13697707" y="0"/>
                </a:lnTo>
                <a:lnTo>
                  <a:pt x="13697707" y="8382712"/>
                </a:lnTo>
                <a:lnTo>
                  <a:pt x="0" y="8382712"/>
                </a:lnTo>
                <a:lnTo>
                  <a:pt x="0" y="0"/>
                </a:lnTo>
                <a:close/>
              </a:path>
            </a:pathLst>
          </a:custGeom>
          <a:blipFill>
            <a:blip r:embed="rId2"/>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694463" y="1714500"/>
            <a:ext cx="16899074" cy="7953375"/>
          </a:xfrm>
          <a:prstGeom prst="rect">
            <a:avLst/>
          </a:prstGeom>
        </p:spPr>
        <p:txBody>
          <a:bodyPr anchor="t" rtlCol="false" tIns="0" lIns="0" bIns="0" rIns="0">
            <a:spAutoFit/>
          </a:bodyPr>
          <a:lstStyle/>
          <a:p>
            <a:pPr algn="just">
              <a:lnSpc>
                <a:spcPts val="5400"/>
              </a:lnSpc>
            </a:pPr>
            <a:r>
              <a:rPr lang="en-US" sz="4500" b="true">
                <a:solidFill>
                  <a:srgbClr val="FFFFFF"/>
                </a:solidFill>
                <a:latin typeface="Arimo Bold"/>
                <a:ea typeface="Arimo Bold"/>
                <a:cs typeface="Arimo Bold"/>
                <a:sym typeface="Arimo Bold"/>
              </a:rPr>
              <a:t> DenseNet-121 for Binary Model:</a:t>
            </a:r>
          </a:p>
          <a:p>
            <a:pPr algn="just">
              <a:lnSpc>
                <a:spcPts val="4920"/>
              </a:lnSpc>
            </a:pPr>
          </a:p>
          <a:p>
            <a:pPr algn="just">
              <a:lnSpc>
                <a:spcPts val="4920"/>
              </a:lnSpc>
            </a:pPr>
            <a:r>
              <a:rPr lang="en-US" sz="4100">
                <a:solidFill>
                  <a:srgbClr val="FFFFFF"/>
                </a:solidFill>
                <a:latin typeface="Arimo"/>
                <a:ea typeface="Arimo"/>
                <a:cs typeface="Arimo"/>
                <a:sym typeface="Arimo"/>
              </a:rPr>
              <a:t>DenseNet-121 is a deep convolutional neural network with 121 layers, designed for efficient feature reuse and gradient flow. Unlike traditional architectures, each layer in DenseNet connects to every other layer, ensuring maximum information flow and reducing redundancy. This design improves parameter efficiency and reduces the risk of overfitting. DenseNet-121 is widely used for image classification and segmentation tasks due to its strong performance and compact model size.</a:t>
            </a:r>
          </a:p>
          <a:p>
            <a:pPr algn="just">
              <a:lnSpc>
                <a:spcPts val="4560"/>
              </a:lnSpc>
            </a:pPr>
          </a:p>
          <a:p>
            <a:pPr algn="just">
              <a:lnSpc>
                <a:spcPts val="4560"/>
              </a:lnSpc>
            </a:pPr>
          </a:p>
          <a:p>
            <a:pPr algn="just">
              <a:lnSpc>
                <a:spcPts val="4560"/>
              </a:lnSpc>
            </a:pPr>
          </a:p>
          <a:p>
            <a:pPr algn="just">
              <a:lnSpc>
                <a:spcPts val="456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1531425" y="702625"/>
            <a:ext cx="15225150" cy="942975"/>
          </a:xfrm>
          <a:prstGeom prst="rect">
            <a:avLst/>
          </a:prstGeom>
        </p:spPr>
        <p:txBody>
          <a:bodyPr anchor="t" rtlCol="false" tIns="0" lIns="0" bIns="0" rIns="0">
            <a:spAutoFit/>
          </a:bodyPr>
          <a:lstStyle/>
          <a:p>
            <a:pPr algn="ctr">
              <a:lnSpc>
                <a:spcPts val="7200"/>
              </a:lnSpc>
            </a:pPr>
            <a:r>
              <a:rPr lang="en-US" b="true" sz="6000" u="sng">
                <a:solidFill>
                  <a:srgbClr val="FFFFFF"/>
                </a:solidFill>
                <a:latin typeface="Arimo Bold"/>
                <a:ea typeface="Arimo Bold"/>
                <a:cs typeface="Arimo Bold"/>
                <a:sym typeface="Arimo Bold"/>
              </a:rPr>
              <a:t>Introduction</a:t>
            </a:r>
          </a:p>
        </p:txBody>
      </p:sp>
      <p:sp>
        <p:nvSpPr>
          <p:cNvPr name="Freeform 3" id="3"/>
          <p:cNvSpPr/>
          <p:nvPr/>
        </p:nvSpPr>
        <p:spPr>
          <a:xfrm flipH="false" flipV="false" rot="0">
            <a:off x="14835100" y="20255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916250" y="11884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9296825">
            <a:off x="14522746" y="218424"/>
            <a:ext cx="3295656" cy="2140300"/>
          </a:xfrm>
          <a:custGeom>
            <a:avLst/>
            <a:gdLst/>
            <a:ahLst/>
            <a:cxnLst/>
            <a:rect r="r" b="b" t="t" l="l"/>
            <a:pathLst>
              <a:path h="2140300" w="3295656">
                <a:moveTo>
                  <a:pt x="0" y="0"/>
                </a:moveTo>
                <a:lnTo>
                  <a:pt x="3295656" y="0"/>
                </a:lnTo>
                <a:lnTo>
                  <a:pt x="3295656" y="2140300"/>
                </a:lnTo>
                <a:lnTo>
                  <a:pt x="0" y="2140300"/>
                </a:lnTo>
                <a:lnTo>
                  <a:pt x="0" y="0"/>
                </a:lnTo>
                <a:close/>
              </a:path>
            </a:pathLst>
          </a:custGeom>
          <a:blipFill>
            <a:blip r:embed="rId5"/>
            <a:stretch>
              <a:fillRect l="-25720" t="-9509" r="-12211" b="-9958"/>
            </a:stretch>
          </a:blipFill>
        </p:spPr>
      </p:sp>
      <p:sp>
        <p:nvSpPr>
          <p:cNvPr name="TextBox 6" id="6"/>
          <p:cNvSpPr txBox="true"/>
          <p:nvPr/>
        </p:nvSpPr>
        <p:spPr>
          <a:xfrm rot="0">
            <a:off x="725591" y="2206750"/>
            <a:ext cx="16030984" cy="7677150"/>
          </a:xfrm>
          <a:prstGeom prst="rect">
            <a:avLst/>
          </a:prstGeom>
        </p:spPr>
        <p:txBody>
          <a:bodyPr anchor="t" rtlCol="false" tIns="0" lIns="0" bIns="0" rIns="0">
            <a:spAutoFit/>
          </a:bodyPr>
          <a:lstStyle/>
          <a:p>
            <a:pPr algn="just">
              <a:lnSpc>
                <a:spcPts val="5040"/>
              </a:lnSpc>
              <a:spcBef>
                <a:spcPct val="0"/>
              </a:spcBef>
            </a:pPr>
            <a:r>
              <a:rPr lang="en-US" sz="4200">
                <a:solidFill>
                  <a:srgbClr val="FFFFFF"/>
                </a:solidFill>
                <a:latin typeface="Arimo"/>
                <a:ea typeface="Arimo"/>
                <a:cs typeface="Arimo"/>
                <a:sym typeface="Arimo"/>
              </a:rPr>
              <a:t>Osteoporosis, a disease, which often goes undiagnosed until fractures occur, causing pain, disability, and reduced independence in elderly patients. Early detection is crucial for effective management and fracture risk reduction, but current methods are time-consuming. This project presents a novel approach using transfer learning with convolutional neural networks (CNNs) for osteoporosis detection from X-ray images. The approach achieves high accuracy in diagnosis and provides a revealed feature map for medical professionals. The innovation involves a dual strategy: integrating transfer learning from CNN architectures and a dataset collection augmentation mechanism. The study uses 1947 knee X-rays for training and testing.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1834378" y="0"/>
            <a:ext cx="7034491" cy="5644962"/>
          </a:xfrm>
          <a:custGeom>
            <a:avLst/>
            <a:gdLst/>
            <a:ahLst/>
            <a:cxnLst/>
            <a:rect r="r" b="b" t="t" l="l"/>
            <a:pathLst>
              <a:path h="5644962" w="7034491">
                <a:moveTo>
                  <a:pt x="0" y="0"/>
                </a:moveTo>
                <a:lnTo>
                  <a:pt x="7034491" y="0"/>
                </a:lnTo>
                <a:lnTo>
                  <a:pt x="7034491" y="5644962"/>
                </a:lnTo>
                <a:lnTo>
                  <a:pt x="0" y="5644962"/>
                </a:lnTo>
                <a:lnTo>
                  <a:pt x="0" y="0"/>
                </a:lnTo>
                <a:close/>
              </a:path>
            </a:pathLst>
          </a:custGeom>
          <a:blipFill>
            <a:blip r:embed="rId2"/>
            <a:stretch>
              <a:fillRect l="0" t="0" r="0" b="0"/>
            </a:stretch>
          </a:blipFill>
        </p:spPr>
      </p:sp>
      <p:sp>
        <p:nvSpPr>
          <p:cNvPr name="Freeform 3" id="3"/>
          <p:cNvSpPr/>
          <p:nvPr/>
        </p:nvSpPr>
        <p:spPr>
          <a:xfrm flipH="false" flipV="false" rot="0">
            <a:off x="8868869" y="0"/>
            <a:ext cx="7034491" cy="5644962"/>
          </a:xfrm>
          <a:custGeom>
            <a:avLst/>
            <a:gdLst/>
            <a:ahLst/>
            <a:cxnLst/>
            <a:rect r="r" b="b" t="t" l="l"/>
            <a:pathLst>
              <a:path h="5644962" w="7034491">
                <a:moveTo>
                  <a:pt x="0" y="0"/>
                </a:moveTo>
                <a:lnTo>
                  <a:pt x="7034491" y="0"/>
                </a:lnTo>
                <a:lnTo>
                  <a:pt x="7034491" y="5644962"/>
                </a:lnTo>
                <a:lnTo>
                  <a:pt x="0" y="5644962"/>
                </a:lnTo>
                <a:lnTo>
                  <a:pt x="0" y="0"/>
                </a:lnTo>
                <a:close/>
              </a:path>
            </a:pathLst>
          </a:custGeom>
          <a:blipFill>
            <a:blip r:embed="rId3"/>
            <a:stretch>
              <a:fillRect l="0" t="0" r="0" b="0"/>
            </a:stretch>
          </a:blipFill>
        </p:spPr>
      </p:sp>
      <p:sp>
        <p:nvSpPr>
          <p:cNvPr name="Freeform 4" id="4"/>
          <p:cNvSpPr/>
          <p:nvPr/>
        </p:nvSpPr>
        <p:spPr>
          <a:xfrm flipH="false" flipV="false" rot="0">
            <a:off x="4643234" y="5641481"/>
            <a:ext cx="7969968" cy="4645519"/>
          </a:xfrm>
          <a:custGeom>
            <a:avLst/>
            <a:gdLst/>
            <a:ahLst/>
            <a:cxnLst/>
            <a:rect r="r" b="b" t="t" l="l"/>
            <a:pathLst>
              <a:path h="4645519" w="7969968">
                <a:moveTo>
                  <a:pt x="0" y="0"/>
                </a:moveTo>
                <a:lnTo>
                  <a:pt x="7969969" y="0"/>
                </a:lnTo>
                <a:lnTo>
                  <a:pt x="7969969" y="4645519"/>
                </a:lnTo>
                <a:lnTo>
                  <a:pt x="0" y="4645519"/>
                </a:lnTo>
                <a:lnTo>
                  <a:pt x="0" y="0"/>
                </a:lnTo>
                <a:close/>
              </a:path>
            </a:pathLst>
          </a:custGeom>
          <a:blipFill>
            <a:blip r:embed="rId4"/>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2232178" y="913609"/>
            <a:ext cx="13635581" cy="8344691"/>
          </a:xfrm>
          <a:custGeom>
            <a:avLst/>
            <a:gdLst/>
            <a:ahLst/>
            <a:cxnLst/>
            <a:rect r="r" b="b" t="t" l="l"/>
            <a:pathLst>
              <a:path h="8344691" w="13635581">
                <a:moveTo>
                  <a:pt x="0" y="0"/>
                </a:moveTo>
                <a:lnTo>
                  <a:pt x="13635580" y="0"/>
                </a:lnTo>
                <a:lnTo>
                  <a:pt x="13635580" y="8344691"/>
                </a:lnTo>
                <a:lnTo>
                  <a:pt x="0" y="8344691"/>
                </a:lnTo>
                <a:lnTo>
                  <a:pt x="0" y="0"/>
                </a:lnTo>
                <a:close/>
              </a:path>
            </a:pathLst>
          </a:custGeom>
          <a:blipFill>
            <a:blip r:embed="rId2"/>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694463" y="1304925"/>
            <a:ext cx="16899074" cy="7953375"/>
          </a:xfrm>
          <a:prstGeom prst="rect">
            <a:avLst/>
          </a:prstGeom>
        </p:spPr>
        <p:txBody>
          <a:bodyPr anchor="t" rtlCol="false" tIns="0" lIns="0" bIns="0" rIns="0">
            <a:spAutoFit/>
          </a:bodyPr>
          <a:lstStyle/>
          <a:p>
            <a:pPr algn="just">
              <a:lnSpc>
                <a:spcPts val="5400"/>
              </a:lnSpc>
            </a:pPr>
            <a:r>
              <a:rPr lang="en-US" sz="4500" b="true">
                <a:solidFill>
                  <a:srgbClr val="FFFFFF"/>
                </a:solidFill>
                <a:latin typeface="Arimo Bold"/>
                <a:ea typeface="Arimo Bold"/>
                <a:cs typeface="Arimo Bold"/>
                <a:sym typeface="Arimo Bold"/>
              </a:rPr>
              <a:t> XceptionNet for Multiclass Model:</a:t>
            </a:r>
          </a:p>
          <a:p>
            <a:pPr algn="just">
              <a:lnSpc>
                <a:spcPts val="4920"/>
              </a:lnSpc>
            </a:pPr>
          </a:p>
          <a:p>
            <a:pPr algn="just">
              <a:lnSpc>
                <a:spcPts val="4920"/>
              </a:lnSpc>
            </a:pPr>
            <a:r>
              <a:rPr lang="en-US" sz="4100">
                <a:solidFill>
                  <a:srgbClr val="FFFFFF"/>
                </a:solidFill>
                <a:latin typeface="Arimo"/>
                <a:ea typeface="Arimo"/>
                <a:cs typeface="Arimo"/>
                <a:sym typeface="Arimo"/>
              </a:rPr>
              <a:t>XceptionNet (Extreme Inception) is a deep convolutional neural network architecture that improves upon Inception by replacing its modules with depthwise separable convolutions. This modification reduces computational complexity while maintaining high accuracy, especially for image classification and recognition tasks. XceptionNet is widely recognized for its efficiency and strong performance on large-scale datasets, making it a powerful choice for deep learning applications.</a:t>
            </a:r>
          </a:p>
          <a:p>
            <a:pPr algn="just">
              <a:lnSpc>
                <a:spcPts val="4560"/>
              </a:lnSpc>
            </a:pPr>
          </a:p>
          <a:p>
            <a:pPr algn="just">
              <a:lnSpc>
                <a:spcPts val="4560"/>
              </a:lnSpc>
            </a:pPr>
          </a:p>
          <a:p>
            <a:pPr algn="just">
              <a:lnSpc>
                <a:spcPts val="4560"/>
              </a:lnSpc>
            </a:pPr>
          </a:p>
          <a:p>
            <a:pPr algn="just">
              <a:lnSpc>
                <a:spcPts val="4560"/>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1823966" y="140970"/>
            <a:ext cx="7146150" cy="5644962"/>
          </a:xfrm>
          <a:custGeom>
            <a:avLst/>
            <a:gdLst/>
            <a:ahLst/>
            <a:cxnLst/>
            <a:rect r="r" b="b" t="t" l="l"/>
            <a:pathLst>
              <a:path h="5644962" w="7146150">
                <a:moveTo>
                  <a:pt x="0" y="0"/>
                </a:moveTo>
                <a:lnTo>
                  <a:pt x="7146150" y="0"/>
                </a:lnTo>
                <a:lnTo>
                  <a:pt x="7146150" y="5644962"/>
                </a:lnTo>
                <a:lnTo>
                  <a:pt x="0" y="5644962"/>
                </a:lnTo>
                <a:lnTo>
                  <a:pt x="0" y="0"/>
                </a:lnTo>
                <a:close/>
              </a:path>
            </a:pathLst>
          </a:custGeom>
          <a:blipFill>
            <a:blip r:embed="rId2"/>
            <a:stretch>
              <a:fillRect l="0" t="0" r="0" b="0"/>
            </a:stretch>
          </a:blipFill>
        </p:spPr>
      </p:sp>
      <p:sp>
        <p:nvSpPr>
          <p:cNvPr name="Freeform 3" id="3"/>
          <p:cNvSpPr/>
          <p:nvPr/>
        </p:nvSpPr>
        <p:spPr>
          <a:xfrm flipH="false" flipV="false" rot="0">
            <a:off x="8970116" y="140970"/>
            <a:ext cx="7146150" cy="5644962"/>
          </a:xfrm>
          <a:custGeom>
            <a:avLst/>
            <a:gdLst/>
            <a:ahLst/>
            <a:cxnLst/>
            <a:rect r="r" b="b" t="t" l="l"/>
            <a:pathLst>
              <a:path h="5644962" w="7146150">
                <a:moveTo>
                  <a:pt x="0" y="0"/>
                </a:moveTo>
                <a:lnTo>
                  <a:pt x="7146149" y="0"/>
                </a:lnTo>
                <a:lnTo>
                  <a:pt x="7146149" y="5644962"/>
                </a:lnTo>
                <a:lnTo>
                  <a:pt x="0" y="5644962"/>
                </a:lnTo>
                <a:lnTo>
                  <a:pt x="0" y="0"/>
                </a:lnTo>
                <a:close/>
              </a:path>
            </a:pathLst>
          </a:custGeom>
          <a:blipFill>
            <a:blip r:embed="rId3"/>
            <a:stretch>
              <a:fillRect l="0" t="0" r="0" b="0"/>
            </a:stretch>
          </a:blipFill>
        </p:spPr>
      </p:sp>
      <p:sp>
        <p:nvSpPr>
          <p:cNvPr name="Freeform 4" id="4"/>
          <p:cNvSpPr/>
          <p:nvPr/>
        </p:nvSpPr>
        <p:spPr>
          <a:xfrm flipH="false" flipV="false" rot="0">
            <a:off x="3988797" y="5843019"/>
            <a:ext cx="9185328" cy="4443981"/>
          </a:xfrm>
          <a:custGeom>
            <a:avLst/>
            <a:gdLst/>
            <a:ahLst/>
            <a:cxnLst/>
            <a:rect r="r" b="b" t="t" l="l"/>
            <a:pathLst>
              <a:path h="4443981" w="9185328">
                <a:moveTo>
                  <a:pt x="0" y="0"/>
                </a:moveTo>
                <a:lnTo>
                  <a:pt x="9185328" y="0"/>
                </a:lnTo>
                <a:lnTo>
                  <a:pt x="9185328" y="4443981"/>
                </a:lnTo>
                <a:lnTo>
                  <a:pt x="0" y="4443981"/>
                </a:lnTo>
                <a:lnTo>
                  <a:pt x="0" y="0"/>
                </a:lnTo>
                <a:close/>
              </a:path>
            </a:pathLst>
          </a:custGeom>
          <a:blipFill>
            <a:blip r:embed="rId4"/>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2702579" y="425159"/>
            <a:ext cx="12360217" cy="9053859"/>
          </a:xfrm>
          <a:custGeom>
            <a:avLst/>
            <a:gdLst/>
            <a:ahLst/>
            <a:cxnLst/>
            <a:rect r="r" b="b" t="t" l="l"/>
            <a:pathLst>
              <a:path h="9053859" w="12360217">
                <a:moveTo>
                  <a:pt x="0" y="0"/>
                </a:moveTo>
                <a:lnTo>
                  <a:pt x="12360217" y="0"/>
                </a:lnTo>
                <a:lnTo>
                  <a:pt x="12360217" y="9053859"/>
                </a:lnTo>
                <a:lnTo>
                  <a:pt x="0" y="9053859"/>
                </a:lnTo>
                <a:lnTo>
                  <a:pt x="0" y="0"/>
                </a:lnTo>
                <a:close/>
              </a:path>
            </a:pathLst>
          </a:custGeom>
          <a:blipFill>
            <a:blip r:embed="rId2"/>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1304337" y="3565422"/>
            <a:ext cx="15225150" cy="2447925"/>
          </a:xfrm>
          <a:prstGeom prst="rect">
            <a:avLst/>
          </a:prstGeom>
        </p:spPr>
        <p:txBody>
          <a:bodyPr anchor="t" rtlCol="false" tIns="0" lIns="0" bIns="0" rIns="0">
            <a:spAutoFit/>
          </a:bodyPr>
          <a:lstStyle/>
          <a:p>
            <a:pPr algn="ctr">
              <a:lnSpc>
                <a:spcPts val="9599"/>
              </a:lnSpc>
            </a:pPr>
            <a:r>
              <a:rPr lang="en-US" b="true" sz="7999" u="sng">
                <a:solidFill>
                  <a:srgbClr val="FFFFFF"/>
                </a:solidFill>
                <a:latin typeface="Arimo Bold"/>
                <a:ea typeface="Arimo Bold"/>
                <a:cs typeface="Arimo Bold"/>
                <a:sym typeface="Arimo Bold"/>
              </a:rPr>
              <a:t>Proposed System (Hybrid Models)</a:t>
            </a:r>
          </a:p>
        </p:txBody>
      </p:sp>
      <p:sp>
        <p:nvSpPr>
          <p:cNvPr name="Freeform 3" id="3"/>
          <p:cNvSpPr/>
          <p:nvPr/>
        </p:nvSpPr>
        <p:spPr>
          <a:xfrm flipH="false" flipV="false" rot="0">
            <a:off x="14835100" y="20255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916250" y="11884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9296825">
            <a:off x="14522746" y="218424"/>
            <a:ext cx="3295656" cy="2140300"/>
          </a:xfrm>
          <a:custGeom>
            <a:avLst/>
            <a:gdLst/>
            <a:ahLst/>
            <a:cxnLst/>
            <a:rect r="r" b="b" t="t" l="l"/>
            <a:pathLst>
              <a:path h="2140300" w="3295656">
                <a:moveTo>
                  <a:pt x="0" y="0"/>
                </a:moveTo>
                <a:lnTo>
                  <a:pt x="3295656" y="0"/>
                </a:lnTo>
                <a:lnTo>
                  <a:pt x="3295656" y="2140300"/>
                </a:lnTo>
                <a:lnTo>
                  <a:pt x="0" y="2140300"/>
                </a:lnTo>
                <a:lnTo>
                  <a:pt x="0" y="0"/>
                </a:lnTo>
                <a:close/>
              </a:path>
            </a:pathLst>
          </a:custGeom>
          <a:blipFill>
            <a:blip r:embed="rId5"/>
            <a:stretch>
              <a:fillRect l="-25720" t="-9509" r="-12211" b="-9958"/>
            </a:stretch>
          </a:blipFill>
        </p:spPr>
      </p:sp>
    </p:spTree>
  </p:cSld>
  <p:clrMapOvr>
    <a:masterClrMapping/>
  </p:clrMapOvr>
</p:sld>
</file>

<file path=ppt/slides/slide36.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859820" y="130387"/>
            <a:ext cx="16899074" cy="14201775"/>
          </a:xfrm>
          <a:prstGeom prst="rect">
            <a:avLst/>
          </a:prstGeom>
        </p:spPr>
        <p:txBody>
          <a:bodyPr anchor="t" rtlCol="false" tIns="0" lIns="0" bIns="0" rIns="0">
            <a:spAutoFit/>
          </a:bodyPr>
          <a:lstStyle/>
          <a:p>
            <a:pPr algn="just">
              <a:lnSpc>
                <a:spcPts val="5519"/>
              </a:lnSpc>
            </a:pPr>
            <a:r>
              <a:rPr lang="en-US" sz="4599" b="true">
                <a:solidFill>
                  <a:srgbClr val="FFFFFF"/>
                </a:solidFill>
                <a:latin typeface="Arimo Bold"/>
                <a:ea typeface="Arimo Bold"/>
                <a:cs typeface="Arimo Bold"/>
                <a:sym typeface="Arimo Bold"/>
              </a:rPr>
              <a:t>              </a:t>
            </a:r>
            <a:r>
              <a:rPr lang="en-US" b="true" sz="4599" u="sng">
                <a:solidFill>
                  <a:srgbClr val="FFFFFF"/>
                </a:solidFill>
                <a:latin typeface="Arimo Bold"/>
                <a:ea typeface="Arimo Bold"/>
                <a:cs typeface="Arimo Bold"/>
                <a:sym typeface="Arimo Bold"/>
              </a:rPr>
              <a:t>VGG19 + InceptionResnetV2 + MobileNetV2</a:t>
            </a:r>
          </a:p>
          <a:p>
            <a:pPr algn="just">
              <a:lnSpc>
                <a:spcPts val="5519"/>
              </a:lnSpc>
            </a:pPr>
          </a:p>
          <a:p>
            <a:pPr algn="just">
              <a:lnSpc>
                <a:spcPts val="4920"/>
              </a:lnSpc>
            </a:pPr>
            <a:r>
              <a:rPr lang="en-US" b="true" sz="4100" u="sng">
                <a:solidFill>
                  <a:srgbClr val="FFFFFF"/>
                </a:solidFill>
                <a:latin typeface="Arimo Bold"/>
                <a:ea typeface="Arimo Bold"/>
                <a:cs typeface="Arimo Bold"/>
                <a:sym typeface="Arimo Bold"/>
              </a:rPr>
              <a:t>Architecture:</a:t>
            </a:r>
          </a:p>
          <a:p>
            <a:pPr algn="just">
              <a:lnSpc>
                <a:spcPts val="5519"/>
              </a:lnSpc>
            </a:pPr>
          </a:p>
          <a:p>
            <a:pPr algn="just" marL="734066" indent="-367033" lvl="1">
              <a:lnSpc>
                <a:spcPts val="4080"/>
              </a:lnSpc>
              <a:buFont typeface="Arial"/>
              <a:buChar char="•"/>
            </a:pPr>
            <a:r>
              <a:rPr lang="en-US" b="true" sz="3400" u="sng">
                <a:solidFill>
                  <a:srgbClr val="FFFFFF"/>
                </a:solidFill>
                <a:latin typeface="Arimo Bold"/>
                <a:ea typeface="Arimo Bold"/>
                <a:cs typeface="Arimo Bold"/>
                <a:sym typeface="Arimo Bold"/>
              </a:rPr>
              <a:t>Feature Extraction:</a:t>
            </a:r>
            <a:r>
              <a:rPr lang="en-US" sz="3400">
                <a:solidFill>
                  <a:srgbClr val="FFFFFF"/>
                </a:solidFill>
                <a:latin typeface="Arimo"/>
                <a:ea typeface="Arimo"/>
                <a:cs typeface="Arimo"/>
                <a:sym typeface="Arimo"/>
              </a:rPr>
              <a:t> The input image is resized to a common dimension (e.g., 224×224 or 299×299) and fed into three separate pretrained models (VGG19, InceptionResNetV2, MobileNetV2) where, instead of their classification layers, feature maps are extracted from intermediate layers such as the Global Average Pooling (GAP) layer.</a:t>
            </a:r>
          </a:p>
          <a:p>
            <a:pPr algn="just">
              <a:lnSpc>
                <a:spcPts val="4080"/>
              </a:lnSpc>
            </a:pPr>
          </a:p>
          <a:p>
            <a:pPr algn="just" marL="734066" indent="-367033" lvl="1">
              <a:lnSpc>
                <a:spcPts val="4080"/>
              </a:lnSpc>
              <a:buFont typeface="Arial"/>
              <a:buChar char="•"/>
            </a:pPr>
            <a:r>
              <a:rPr lang="en-US" b="true" sz="3400" u="sng">
                <a:solidFill>
                  <a:srgbClr val="FFFFFF"/>
                </a:solidFill>
                <a:latin typeface="Arimo Bold"/>
                <a:ea typeface="Arimo Bold"/>
                <a:cs typeface="Arimo Bold"/>
                <a:sym typeface="Arimo Bold"/>
              </a:rPr>
              <a:t>Feature Fusion:</a:t>
            </a:r>
            <a:r>
              <a:rPr lang="en-US" sz="3400">
                <a:solidFill>
                  <a:srgbClr val="FFFFFF"/>
                </a:solidFill>
                <a:latin typeface="Arimo"/>
                <a:ea typeface="Arimo"/>
                <a:cs typeface="Arimo"/>
                <a:sym typeface="Arimo"/>
              </a:rPr>
              <a:t> The feature vectors from the GAP layers of each model are concatenated to form a joint feature representation, enhancing generalization by combining the fine-grained spatial details from VGG19, multi-scale features from InceptionResNetV2, and efficient feature extraction from MobileNetV2.</a:t>
            </a:r>
          </a:p>
          <a:p>
            <a:pPr algn="just">
              <a:lnSpc>
                <a:spcPts val="4080"/>
              </a:lnSpc>
            </a:pPr>
          </a:p>
          <a:p>
            <a:pPr algn="just" marL="734066" indent="-367033" lvl="1">
              <a:lnSpc>
                <a:spcPts val="4080"/>
              </a:lnSpc>
              <a:buFont typeface="Arial"/>
              <a:buChar char="•"/>
            </a:pPr>
            <a:r>
              <a:rPr lang="en-US" b="true" sz="3400" u="sng">
                <a:solidFill>
                  <a:srgbClr val="FFFFFF"/>
                </a:solidFill>
                <a:latin typeface="Arimo Bold"/>
                <a:ea typeface="Arimo Bold"/>
                <a:cs typeface="Arimo Bold"/>
                <a:sym typeface="Arimo Bold"/>
              </a:rPr>
              <a:t>Classification Layer:</a:t>
            </a:r>
            <a:r>
              <a:rPr lang="en-US" sz="3400">
                <a:solidFill>
                  <a:srgbClr val="FFFFFF"/>
                </a:solidFill>
                <a:latin typeface="Arimo"/>
                <a:ea typeface="Arimo"/>
                <a:cs typeface="Arimo"/>
                <a:sym typeface="Arimo"/>
              </a:rPr>
              <a:t> The fused feature vector is then passed through a fully connected layer with dropout applied to reduce overfitting, followed by a softmax layer that outputs the predicted class labels.</a:t>
            </a:r>
          </a:p>
          <a:p>
            <a:pPr algn="just">
              <a:lnSpc>
                <a:spcPts val="3960"/>
              </a:lnSpc>
            </a:pPr>
          </a:p>
          <a:p>
            <a:pPr algn="just">
              <a:lnSpc>
                <a:spcPts val="3960"/>
              </a:lnSpc>
            </a:pPr>
          </a:p>
          <a:p>
            <a:pPr algn="just">
              <a:lnSpc>
                <a:spcPts val="3960"/>
              </a:lnSpc>
            </a:pPr>
          </a:p>
          <a:p>
            <a:pPr algn="just">
              <a:lnSpc>
                <a:spcPts val="3960"/>
              </a:lnSpc>
            </a:pPr>
          </a:p>
          <a:p>
            <a:pPr algn="just">
              <a:lnSpc>
                <a:spcPts val="4560"/>
              </a:lnSpc>
            </a:pPr>
          </a:p>
          <a:p>
            <a:pPr algn="just">
              <a:lnSpc>
                <a:spcPts val="4560"/>
              </a:lnSpc>
            </a:pPr>
          </a:p>
          <a:p>
            <a:pPr algn="just">
              <a:lnSpc>
                <a:spcPts val="4560"/>
              </a:lnSpc>
            </a:pPr>
          </a:p>
          <a:p>
            <a:pPr algn="just">
              <a:lnSpc>
                <a:spcPts val="4560"/>
              </a:lnSpc>
              <a:spcBef>
                <a:spcPct val="0"/>
              </a:spcBef>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0" y="1028700"/>
            <a:ext cx="8843296" cy="6941246"/>
          </a:xfrm>
          <a:custGeom>
            <a:avLst/>
            <a:gdLst/>
            <a:ahLst/>
            <a:cxnLst/>
            <a:rect r="r" b="b" t="t" l="l"/>
            <a:pathLst>
              <a:path h="6941246" w="8843296">
                <a:moveTo>
                  <a:pt x="0" y="0"/>
                </a:moveTo>
                <a:lnTo>
                  <a:pt x="8843296" y="0"/>
                </a:lnTo>
                <a:lnTo>
                  <a:pt x="8843296" y="6941246"/>
                </a:lnTo>
                <a:lnTo>
                  <a:pt x="0" y="6941246"/>
                </a:lnTo>
                <a:lnTo>
                  <a:pt x="0" y="0"/>
                </a:lnTo>
                <a:close/>
              </a:path>
            </a:pathLst>
          </a:custGeom>
          <a:blipFill>
            <a:blip r:embed="rId2"/>
            <a:stretch>
              <a:fillRect l="0" t="0" r="0" b="0"/>
            </a:stretch>
          </a:blipFill>
        </p:spPr>
      </p:sp>
      <p:sp>
        <p:nvSpPr>
          <p:cNvPr name="Freeform 3" id="3"/>
          <p:cNvSpPr/>
          <p:nvPr/>
        </p:nvSpPr>
        <p:spPr>
          <a:xfrm flipH="false" flipV="false" rot="0">
            <a:off x="8843296" y="1028700"/>
            <a:ext cx="8627329" cy="6941246"/>
          </a:xfrm>
          <a:custGeom>
            <a:avLst/>
            <a:gdLst/>
            <a:ahLst/>
            <a:cxnLst/>
            <a:rect r="r" b="b" t="t" l="l"/>
            <a:pathLst>
              <a:path h="6941246" w="8627329">
                <a:moveTo>
                  <a:pt x="0" y="0"/>
                </a:moveTo>
                <a:lnTo>
                  <a:pt x="8627328" y="0"/>
                </a:lnTo>
                <a:lnTo>
                  <a:pt x="8627328" y="6941246"/>
                </a:lnTo>
                <a:lnTo>
                  <a:pt x="0" y="6941246"/>
                </a:lnTo>
                <a:lnTo>
                  <a:pt x="0" y="0"/>
                </a:lnTo>
                <a:close/>
              </a:path>
            </a:pathLst>
          </a:custGeom>
          <a:blipFill>
            <a:blip r:embed="rId3"/>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0" y="1801824"/>
            <a:ext cx="9978850" cy="6037204"/>
          </a:xfrm>
          <a:custGeom>
            <a:avLst/>
            <a:gdLst/>
            <a:ahLst/>
            <a:cxnLst/>
            <a:rect r="r" b="b" t="t" l="l"/>
            <a:pathLst>
              <a:path h="6037204" w="9978850">
                <a:moveTo>
                  <a:pt x="0" y="0"/>
                </a:moveTo>
                <a:lnTo>
                  <a:pt x="9978850" y="0"/>
                </a:lnTo>
                <a:lnTo>
                  <a:pt x="9978850" y="6037204"/>
                </a:lnTo>
                <a:lnTo>
                  <a:pt x="0" y="6037204"/>
                </a:lnTo>
                <a:lnTo>
                  <a:pt x="0" y="0"/>
                </a:lnTo>
                <a:close/>
              </a:path>
            </a:pathLst>
          </a:custGeom>
          <a:blipFill>
            <a:blip r:embed="rId2"/>
            <a:stretch>
              <a:fillRect l="0" t="0" r="0" b="0"/>
            </a:stretch>
          </a:blipFill>
        </p:spPr>
      </p:sp>
      <p:sp>
        <p:nvSpPr>
          <p:cNvPr name="Freeform 3" id="3"/>
          <p:cNvSpPr/>
          <p:nvPr/>
        </p:nvSpPr>
        <p:spPr>
          <a:xfrm flipH="false" flipV="false" rot="0">
            <a:off x="10193470" y="3369548"/>
            <a:ext cx="7827915" cy="3547904"/>
          </a:xfrm>
          <a:custGeom>
            <a:avLst/>
            <a:gdLst/>
            <a:ahLst/>
            <a:cxnLst/>
            <a:rect r="r" b="b" t="t" l="l"/>
            <a:pathLst>
              <a:path h="3547904" w="7827915">
                <a:moveTo>
                  <a:pt x="0" y="0"/>
                </a:moveTo>
                <a:lnTo>
                  <a:pt x="7827915" y="0"/>
                </a:lnTo>
                <a:lnTo>
                  <a:pt x="7827915" y="3547904"/>
                </a:lnTo>
                <a:lnTo>
                  <a:pt x="0" y="3547904"/>
                </a:lnTo>
                <a:lnTo>
                  <a:pt x="0" y="0"/>
                </a:lnTo>
                <a:close/>
              </a:path>
            </a:pathLst>
          </a:custGeom>
          <a:blipFill>
            <a:blip r:embed="rId3"/>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42097"/>
            <a:ext cx="7624357" cy="6309355"/>
          </a:xfrm>
          <a:custGeom>
            <a:avLst/>
            <a:gdLst/>
            <a:ahLst/>
            <a:cxnLst/>
            <a:rect r="r" b="b" t="t" l="l"/>
            <a:pathLst>
              <a:path h="6309355" w="7624357">
                <a:moveTo>
                  <a:pt x="0" y="0"/>
                </a:moveTo>
                <a:lnTo>
                  <a:pt x="7624357" y="0"/>
                </a:lnTo>
                <a:lnTo>
                  <a:pt x="7624357" y="6309354"/>
                </a:lnTo>
                <a:lnTo>
                  <a:pt x="0" y="6309354"/>
                </a:lnTo>
                <a:lnTo>
                  <a:pt x="0" y="0"/>
                </a:lnTo>
                <a:close/>
              </a:path>
            </a:pathLst>
          </a:custGeom>
          <a:blipFill>
            <a:blip r:embed="rId2"/>
            <a:stretch>
              <a:fillRect l="0" t="0" r="0" b="0"/>
            </a:stretch>
          </a:blipFill>
        </p:spPr>
      </p:sp>
      <p:sp>
        <p:nvSpPr>
          <p:cNvPr name="Freeform 3" id="3"/>
          <p:cNvSpPr/>
          <p:nvPr/>
        </p:nvSpPr>
        <p:spPr>
          <a:xfrm flipH="false" flipV="false" rot="0">
            <a:off x="9144000" y="1742097"/>
            <a:ext cx="7563306" cy="6309355"/>
          </a:xfrm>
          <a:custGeom>
            <a:avLst/>
            <a:gdLst/>
            <a:ahLst/>
            <a:cxnLst/>
            <a:rect r="r" b="b" t="t" l="l"/>
            <a:pathLst>
              <a:path h="6309355" w="7563306">
                <a:moveTo>
                  <a:pt x="0" y="0"/>
                </a:moveTo>
                <a:lnTo>
                  <a:pt x="7563306" y="0"/>
                </a:lnTo>
                <a:lnTo>
                  <a:pt x="7563306" y="6309354"/>
                </a:lnTo>
                <a:lnTo>
                  <a:pt x="0" y="6309354"/>
                </a:lnTo>
                <a:lnTo>
                  <a:pt x="0" y="0"/>
                </a:lnTo>
                <a:close/>
              </a:path>
            </a:pathLst>
          </a:custGeom>
          <a:blipFill>
            <a:blip r:embed="rId3"/>
            <a:stretch>
              <a:fillRect l="0" t="0" r="0" b="0"/>
            </a:stretch>
          </a:blipFill>
        </p:spPr>
      </p:sp>
      <p:sp>
        <p:nvSpPr>
          <p:cNvPr name="TextBox 4" id="4"/>
          <p:cNvSpPr txBox="true"/>
          <p:nvPr/>
        </p:nvSpPr>
        <p:spPr>
          <a:xfrm rot="0">
            <a:off x="694463" y="309215"/>
            <a:ext cx="16899074" cy="1047750"/>
          </a:xfrm>
          <a:prstGeom prst="rect">
            <a:avLst/>
          </a:prstGeom>
        </p:spPr>
        <p:txBody>
          <a:bodyPr anchor="t" rtlCol="false" tIns="0" lIns="0" bIns="0" rIns="0">
            <a:spAutoFit/>
          </a:bodyPr>
          <a:lstStyle/>
          <a:p>
            <a:pPr algn="just">
              <a:lnSpc>
                <a:spcPts val="4080"/>
              </a:lnSpc>
            </a:pPr>
            <a:r>
              <a:rPr lang="en-US" b="true" sz="3400">
                <a:solidFill>
                  <a:srgbClr val="FFFFFF"/>
                </a:solidFill>
                <a:latin typeface="Arimo Bold"/>
                <a:ea typeface="Arimo Bold"/>
                <a:cs typeface="Arimo Bold"/>
                <a:sym typeface="Arimo Bold"/>
              </a:rPr>
              <a:t>We have used </a:t>
            </a:r>
            <a:r>
              <a:rPr lang="en-US" b="true" sz="3400" u="sng">
                <a:solidFill>
                  <a:srgbClr val="FFFFFF"/>
                </a:solidFill>
                <a:latin typeface="Arimo Bold"/>
                <a:ea typeface="Arimo Bold"/>
                <a:cs typeface="Arimo Bold"/>
                <a:sym typeface="Arimo Bold"/>
              </a:rPr>
              <a:t>Grad-CAM</a:t>
            </a:r>
            <a:r>
              <a:rPr lang="en-US" b="true" sz="3400">
                <a:solidFill>
                  <a:srgbClr val="FFFFFF"/>
                </a:solidFill>
                <a:latin typeface="Arimo Bold"/>
                <a:ea typeface="Arimo Bold"/>
                <a:cs typeface="Arimo Bold"/>
                <a:sym typeface="Arimo Bold"/>
              </a:rPr>
              <a:t> here to visualize which parts of the input image the model focused on when making its prediction</a:t>
            </a:r>
          </a:p>
        </p:txBody>
      </p:sp>
      <p:sp>
        <p:nvSpPr>
          <p:cNvPr name="TextBox 5" id="5"/>
          <p:cNvSpPr txBox="true"/>
          <p:nvPr/>
        </p:nvSpPr>
        <p:spPr>
          <a:xfrm rot="0">
            <a:off x="694463" y="8417533"/>
            <a:ext cx="16899074" cy="2066925"/>
          </a:xfrm>
          <a:prstGeom prst="rect">
            <a:avLst/>
          </a:prstGeom>
        </p:spPr>
        <p:txBody>
          <a:bodyPr anchor="t" rtlCol="false" tIns="0" lIns="0" bIns="0" rIns="0">
            <a:spAutoFit/>
          </a:bodyPr>
          <a:lstStyle/>
          <a:p>
            <a:pPr algn="just" marL="582940" indent="-291470" lvl="1">
              <a:lnSpc>
                <a:spcPts val="3240"/>
              </a:lnSpc>
              <a:buFont typeface="Arial"/>
              <a:buChar char="•"/>
            </a:pPr>
            <a:r>
              <a:rPr lang="en-US" b="true" sz="2700">
                <a:solidFill>
                  <a:srgbClr val="FFFFFF"/>
                </a:solidFill>
                <a:latin typeface="Arimo Bold"/>
                <a:ea typeface="Arimo Bold"/>
                <a:cs typeface="Arimo Bold"/>
                <a:sym typeface="Arimo Bold"/>
              </a:rPr>
              <a:t>Red/Yellow Areas: These colors indicate high activation values. In other words, the model finds these regions very important for its prediction.</a:t>
            </a:r>
          </a:p>
          <a:p>
            <a:pPr algn="just" marL="582940" indent="-291470" lvl="1">
              <a:lnSpc>
                <a:spcPts val="3240"/>
              </a:lnSpc>
              <a:buFont typeface="Arial"/>
              <a:buChar char="•"/>
            </a:pPr>
            <a:r>
              <a:rPr lang="en-US" b="true" sz="2700">
                <a:solidFill>
                  <a:srgbClr val="FFFFFF"/>
                </a:solidFill>
                <a:latin typeface="Arimo Bold"/>
                <a:ea typeface="Arimo Bold"/>
                <a:cs typeface="Arimo Bold"/>
                <a:sym typeface="Arimo Bold"/>
              </a:rPr>
              <a:t>Green: Represents intermediate activation values.</a:t>
            </a:r>
          </a:p>
          <a:p>
            <a:pPr algn="just" marL="582940" indent="-291470" lvl="1">
              <a:lnSpc>
                <a:spcPts val="3240"/>
              </a:lnSpc>
              <a:buFont typeface="Arial"/>
              <a:buChar char="•"/>
            </a:pPr>
            <a:r>
              <a:rPr lang="en-US" b="true" sz="2700">
                <a:solidFill>
                  <a:srgbClr val="FFFFFF"/>
                </a:solidFill>
                <a:latin typeface="Arimo Bold"/>
                <a:ea typeface="Arimo Bold"/>
                <a:cs typeface="Arimo Bold"/>
                <a:sym typeface="Arimo Bold"/>
              </a:rPr>
              <a:t>Blue: Indicates low activation values, meaning these areas contributed less to the prediction.</a:t>
            </a:r>
          </a:p>
          <a:p>
            <a:pPr algn="just">
              <a:lnSpc>
                <a:spcPts val="3240"/>
              </a:lnSpc>
            </a:pP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1317881" y="1009650"/>
            <a:ext cx="15652238" cy="8315325"/>
          </a:xfrm>
          <a:prstGeom prst="rect">
            <a:avLst/>
          </a:prstGeom>
        </p:spPr>
        <p:txBody>
          <a:bodyPr anchor="t" rtlCol="false" tIns="0" lIns="0" bIns="0" rIns="0">
            <a:spAutoFit/>
          </a:bodyPr>
          <a:lstStyle/>
          <a:p>
            <a:pPr algn="just">
              <a:lnSpc>
                <a:spcPts val="5040"/>
              </a:lnSpc>
            </a:pPr>
            <a:r>
              <a:rPr lang="en-US" sz="4200">
                <a:solidFill>
                  <a:srgbClr val="FFFFFF"/>
                </a:solidFill>
                <a:latin typeface="Arimo"/>
                <a:ea typeface="Arimo"/>
                <a:cs typeface="Arimo"/>
                <a:sym typeface="Arimo"/>
              </a:rPr>
              <a:t>These findings highlight the potential of deep learning with transfer learning in aiding early osteoporosis detection and mitigating fracture risks.</a:t>
            </a:r>
            <a:r>
              <a:rPr lang="en-US" sz="4200">
                <a:solidFill>
                  <a:srgbClr val="FFFFFF"/>
                </a:solidFill>
                <a:latin typeface="Arimo"/>
                <a:ea typeface="Arimo"/>
                <a:cs typeface="Arimo"/>
                <a:sym typeface="Arimo"/>
              </a:rPr>
              <a:t> </a:t>
            </a:r>
          </a:p>
          <a:p>
            <a:pPr algn="just">
              <a:lnSpc>
                <a:spcPts val="5040"/>
              </a:lnSpc>
            </a:pPr>
          </a:p>
          <a:p>
            <a:pPr algn="just">
              <a:lnSpc>
                <a:spcPts val="5040"/>
              </a:lnSpc>
            </a:pPr>
            <a:r>
              <a:rPr lang="en-US" sz="4200">
                <a:solidFill>
                  <a:srgbClr val="FFFFFF"/>
                </a:solidFill>
                <a:latin typeface="Arimo"/>
                <a:ea typeface="Arimo"/>
                <a:cs typeface="Arimo"/>
                <a:sym typeface="Arimo"/>
              </a:rPr>
              <a:t>Brief overview of the project:</a:t>
            </a:r>
          </a:p>
          <a:p>
            <a:pPr algn="just">
              <a:lnSpc>
                <a:spcPts val="5040"/>
              </a:lnSpc>
            </a:pPr>
          </a:p>
          <a:p>
            <a:pPr algn="just" marL="906791" indent="-453396" lvl="1">
              <a:lnSpc>
                <a:spcPts val="5040"/>
              </a:lnSpc>
              <a:buAutoNum type="arabicPeriod" startAt="1"/>
            </a:pPr>
            <a:r>
              <a:rPr lang="en-US" b="true" sz="4200">
                <a:solidFill>
                  <a:srgbClr val="FFFFFF"/>
                </a:solidFill>
                <a:latin typeface="Arimo Bold"/>
                <a:ea typeface="Arimo Bold"/>
                <a:cs typeface="Arimo Bold"/>
                <a:sym typeface="Arimo Bold"/>
              </a:rPr>
              <a:t>Model architecture</a:t>
            </a:r>
            <a:r>
              <a:rPr lang="en-US" sz="4200">
                <a:solidFill>
                  <a:srgbClr val="FFFFFF"/>
                </a:solidFill>
                <a:latin typeface="Arimo"/>
                <a:ea typeface="Arimo"/>
                <a:cs typeface="Arimo"/>
                <a:sym typeface="Arimo"/>
              </a:rPr>
              <a:t>: We will investigate various deep learning models of convolutional neural networks utilizing transfer learning approach to ensure detection accuracy and efficiency, including VGG-19, Custom CNN,  ResNet-50, DenseNet-121, EfficientNet and XceptionNet for accurate knee osteoporosis detection. </a:t>
            </a:r>
          </a:p>
          <a:p>
            <a:pPr algn="just">
              <a:lnSpc>
                <a:spcPts val="5040"/>
              </a:lnSpc>
              <a:spcBef>
                <a:spcPct val="0"/>
              </a:spcBef>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5841732" y="270416"/>
            <a:ext cx="12192198" cy="9479434"/>
          </a:xfrm>
          <a:custGeom>
            <a:avLst/>
            <a:gdLst/>
            <a:ahLst/>
            <a:cxnLst/>
            <a:rect r="r" b="b" t="t" l="l"/>
            <a:pathLst>
              <a:path h="9479434" w="12192198">
                <a:moveTo>
                  <a:pt x="0" y="0"/>
                </a:moveTo>
                <a:lnTo>
                  <a:pt x="12192198" y="0"/>
                </a:lnTo>
                <a:lnTo>
                  <a:pt x="12192198" y="9479435"/>
                </a:lnTo>
                <a:lnTo>
                  <a:pt x="0" y="9479435"/>
                </a:lnTo>
                <a:lnTo>
                  <a:pt x="0" y="0"/>
                </a:lnTo>
                <a:close/>
              </a:path>
            </a:pathLst>
          </a:custGeom>
          <a:blipFill>
            <a:blip r:embed="rId2"/>
            <a:stretch>
              <a:fillRect l="0" t="0" r="0" b="0"/>
            </a:stretch>
          </a:blipFill>
        </p:spPr>
      </p:sp>
      <p:sp>
        <p:nvSpPr>
          <p:cNvPr name="TextBox 3" id="3"/>
          <p:cNvSpPr txBox="true"/>
          <p:nvPr/>
        </p:nvSpPr>
        <p:spPr>
          <a:xfrm rot="0">
            <a:off x="534910" y="4114800"/>
            <a:ext cx="4862632" cy="2019300"/>
          </a:xfrm>
          <a:prstGeom prst="rect">
            <a:avLst/>
          </a:prstGeom>
        </p:spPr>
        <p:txBody>
          <a:bodyPr anchor="t" rtlCol="false" tIns="0" lIns="0" bIns="0" rIns="0">
            <a:spAutoFit/>
          </a:bodyPr>
          <a:lstStyle/>
          <a:p>
            <a:pPr algn="ctr">
              <a:lnSpc>
                <a:spcPts val="7800"/>
              </a:lnSpc>
            </a:pPr>
            <a:r>
              <a:rPr lang="en-US" sz="6500" b="true">
                <a:solidFill>
                  <a:srgbClr val="FEFEFE"/>
                </a:solidFill>
                <a:latin typeface="Arimo Bold"/>
                <a:ea typeface="Arimo Bold"/>
                <a:cs typeface="Arimo Bold"/>
                <a:sym typeface="Arimo Bold"/>
              </a:rPr>
              <a:t>Model </a:t>
            </a:r>
          </a:p>
          <a:p>
            <a:pPr algn="ctr">
              <a:lnSpc>
                <a:spcPts val="7800"/>
              </a:lnSpc>
              <a:spcBef>
                <a:spcPct val="0"/>
              </a:spcBef>
            </a:pPr>
            <a:r>
              <a:rPr lang="en-US" b="true" sz="6500">
                <a:solidFill>
                  <a:srgbClr val="FEFEFE"/>
                </a:solidFill>
                <a:latin typeface="Arimo Bold"/>
                <a:ea typeface="Arimo Bold"/>
                <a:cs typeface="Arimo Bold"/>
                <a:sym typeface="Arimo Bold"/>
              </a:rPr>
              <a:t>Architecture</a:t>
            </a:r>
          </a:p>
        </p:txBody>
      </p:sp>
    </p:spTree>
  </p:cSld>
  <p:clrMapOvr>
    <a:masterClrMapping/>
  </p:clrMapOvr>
</p:sld>
</file>

<file path=ppt/slides/slide41.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512792" y="425842"/>
            <a:ext cx="16899074" cy="9629775"/>
          </a:xfrm>
          <a:prstGeom prst="rect">
            <a:avLst/>
          </a:prstGeom>
        </p:spPr>
        <p:txBody>
          <a:bodyPr anchor="t" rtlCol="false" tIns="0" lIns="0" bIns="0" rIns="0">
            <a:spAutoFit/>
          </a:bodyPr>
          <a:lstStyle/>
          <a:p>
            <a:pPr algn="just">
              <a:lnSpc>
                <a:spcPts val="4200"/>
              </a:lnSpc>
            </a:pPr>
            <a:r>
              <a:rPr lang="en-US" b="true" sz="3500" u="sng">
                <a:solidFill>
                  <a:srgbClr val="FFFFFF"/>
                </a:solidFill>
                <a:latin typeface="Arimo Bold"/>
                <a:ea typeface="Arimo Bold"/>
                <a:cs typeface="Arimo Bold"/>
                <a:sym typeface="Arimo Bold"/>
              </a:rPr>
              <a:t>Why use this model?</a:t>
            </a:r>
          </a:p>
          <a:p>
            <a:pPr algn="just">
              <a:lnSpc>
                <a:spcPts val="4200"/>
              </a:lnSpc>
            </a:pPr>
          </a:p>
          <a:p>
            <a:pPr algn="just" marL="755655" indent="-377828" lvl="1">
              <a:lnSpc>
                <a:spcPts val="4200"/>
              </a:lnSpc>
              <a:buFont typeface="Arial"/>
              <a:buChar char="•"/>
            </a:pPr>
            <a:r>
              <a:rPr lang="en-US" b="true" sz="3500" u="sng">
                <a:solidFill>
                  <a:srgbClr val="FFFFFF"/>
                </a:solidFill>
                <a:latin typeface="Arimo Bold"/>
                <a:ea typeface="Arimo Bold"/>
                <a:cs typeface="Arimo Bold"/>
                <a:sym typeface="Arimo Bold"/>
              </a:rPr>
              <a:t>Enhanced Feature Representation:</a:t>
            </a:r>
            <a:r>
              <a:rPr lang="en-US" sz="3500">
                <a:solidFill>
                  <a:srgbClr val="FFFFFF"/>
                </a:solidFill>
                <a:latin typeface="Arimo"/>
                <a:ea typeface="Arimo"/>
                <a:cs typeface="Arimo"/>
                <a:sym typeface="Arimo"/>
              </a:rPr>
              <a:t> By combining the deep hierarchical features of VGG19, the multi-scale capabilities of InceptionResNet, and the efficiency of MobileNetV2, the hybrid model captures a richer set of features.</a:t>
            </a:r>
          </a:p>
          <a:p>
            <a:pPr algn="just">
              <a:lnSpc>
                <a:spcPts val="4200"/>
              </a:lnSpc>
            </a:pPr>
          </a:p>
          <a:p>
            <a:pPr algn="just" marL="755655" indent="-377828" lvl="1">
              <a:lnSpc>
                <a:spcPts val="4200"/>
              </a:lnSpc>
              <a:buFont typeface="Arial"/>
              <a:buChar char="•"/>
            </a:pPr>
            <a:r>
              <a:rPr lang="en-US" b="true" sz="3500" u="sng">
                <a:solidFill>
                  <a:srgbClr val="FFFFFF"/>
                </a:solidFill>
                <a:latin typeface="Arimo Bold"/>
                <a:ea typeface="Arimo Bold"/>
                <a:cs typeface="Arimo Bold"/>
                <a:sym typeface="Arimo Bold"/>
              </a:rPr>
              <a:t>Improved Accuracy:</a:t>
            </a:r>
            <a:r>
              <a:rPr lang="en-US" sz="3500">
                <a:solidFill>
                  <a:srgbClr val="FFFFFF"/>
                </a:solidFill>
                <a:latin typeface="Arimo"/>
                <a:ea typeface="Arimo"/>
                <a:cs typeface="Arimo"/>
                <a:sym typeface="Arimo"/>
              </a:rPr>
              <a:t> The diversity in feature extraction often results in better performance on complex datasets, as the model is more robust to variations in input data.</a:t>
            </a:r>
          </a:p>
          <a:p>
            <a:pPr algn="just">
              <a:lnSpc>
                <a:spcPts val="4200"/>
              </a:lnSpc>
            </a:pPr>
          </a:p>
          <a:p>
            <a:pPr algn="just" marL="755655" indent="-377828" lvl="1">
              <a:lnSpc>
                <a:spcPts val="4200"/>
              </a:lnSpc>
              <a:buFont typeface="Arial"/>
              <a:buChar char="•"/>
            </a:pPr>
            <a:r>
              <a:rPr lang="en-US" b="true" sz="3500" u="sng">
                <a:solidFill>
                  <a:srgbClr val="FFFFFF"/>
                </a:solidFill>
                <a:latin typeface="Arimo Bold"/>
                <a:ea typeface="Arimo Bold"/>
                <a:cs typeface="Arimo Bold"/>
                <a:sym typeface="Arimo Bold"/>
              </a:rPr>
              <a:t>Generalization:</a:t>
            </a:r>
            <a:r>
              <a:rPr lang="en-US" sz="3500">
                <a:solidFill>
                  <a:srgbClr val="FFFFFF"/>
                </a:solidFill>
                <a:latin typeface="Arimo"/>
                <a:ea typeface="Arimo"/>
                <a:cs typeface="Arimo"/>
                <a:sym typeface="Arimo"/>
              </a:rPr>
              <a:t> </a:t>
            </a:r>
            <a:r>
              <a:rPr lang="en-US" sz="3500">
                <a:solidFill>
                  <a:srgbClr val="FFFFFF"/>
                </a:solidFill>
                <a:latin typeface="Arimo"/>
                <a:ea typeface="Arimo"/>
                <a:cs typeface="Arimo"/>
                <a:sym typeface="Arimo"/>
              </a:rPr>
              <a:t>The ensemble approach can help reduce overfitting by leveraging complementary strengths, thereby generalizing better to unseen data.</a:t>
            </a:r>
          </a:p>
          <a:p>
            <a:pPr algn="just">
              <a:lnSpc>
                <a:spcPts val="4200"/>
              </a:lnSpc>
            </a:pPr>
          </a:p>
          <a:p>
            <a:pPr algn="just" marL="755655" indent="-377828" lvl="1">
              <a:lnSpc>
                <a:spcPts val="4200"/>
              </a:lnSpc>
              <a:buFont typeface="Arial"/>
              <a:buChar char="•"/>
            </a:pPr>
            <a:r>
              <a:rPr lang="en-US" b="true" sz="3500" u="sng">
                <a:solidFill>
                  <a:srgbClr val="FFFFFF"/>
                </a:solidFill>
                <a:latin typeface="Arimo Bold"/>
                <a:ea typeface="Arimo Bold"/>
                <a:cs typeface="Arimo Bold"/>
                <a:sym typeface="Arimo Bold"/>
              </a:rPr>
              <a:t>Flexibility in Deployment:</a:t>
            </a:r>
            <a:r>
              <a:rPr lang="en-US" sz="3500">
                <a:solidFill>
                  <a:srgbClr val="FFFFFF"/>
                </a:solidFill>
                <a:latin typeface="Arimo"/>
                <a:ea typeface="Arimo"/>
                <a:cs typeface="Arimo"/>
                <a:sym typeface="Arimo"/>
              </a:rPr>
              <a:t> Although one branch (MobileNetV2) is lightweight, the combination allows balancing performance and computational efficiency. For example, parts of the network could be selectively pruned or optimized based on deployment needs.</a:t>
            </a:r>
          </a:p>
          <a:p>
            <a:pPr algn="just">
              <a:lnSpc>
                <a:spcPts val="4200"/>
              </a:lnSpc>
            </a:pPr>
          </a:p>
        </p:txBody>
      </p:sp>
    </p:spTree>
  </p:cSld>
  <p:clrMapOvr>
    <a:masterClrMapping/>
  </p:clrMapOvr>
</p:sld>
</file>

<file path=ppt/slides/slide42.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694463" y="289589"/>
            <a:ext cx="16899074" cy="15649575"/>
          </a:xfrm>
          <a:prstGeom prst="rect">
            <a:avLst/>
          </a:prstGeom>
        </p:spPr>
        <p:txBody>
          <a:bodyPr anchor="t" rtlCol="false" tIns="0" lIns="0" bIns="0" rIns="0">
            <a:spAutoFit/>
          </a:bodyPr>
          <a:lstStyle/>
          <a:p>
            <a:pPr algn="just">
              <a:lnSpc>
                <a:spcPts val="5639"/>
              </a:lnSpc>
            </a:pPr>
            <a:r>
              <a:rPr lang="en-US" sz="4699">
                <a:solidFill>
                  <a:srgbClr val="FFFFFF"/>
                </a:solidFill>
                <a:latin typeface="Arimo"/>
                <a:ea typeface="Arimo"/>
                <a:cs typeface="Arimo"/>
                <a:sym typeface="Arimo"/>
              </a:rPr>
              <a:t>                          </a:t>
            </a:r>
            <a:r>
              <a:rPr lang="en-US" sz="4699" b="true">
                <a:solidFill>
                  <a:srgbClr val="FFFFFF"/>
                </a:solidFill>
                <a:latin typeface="Arimo Bold"/>
                <a:ea typeface="Arimo Bold"/>
                <a:cs typeface="Arimo Bold"/>
                <a:sym typeface="Arimo Bold"/>
              </a:rPr>
              <a:t> </a:t>
            </a:r>
            <a:r>
              <a:rPr lang="en-US" b="true" sz="4699" u="sng">
                <a:solidFill>
                  <a:srgbClr val="FFFFFF"/>
                </a:solidFill>
                <a:latin typeface="Arimo Bold"/>
                <a:ea typeface="Arimo Bold"/>
                <a:cs typeface="Arimo Bold"/>
                <a:sym typeface="Arimo Bold"/>
              </a:rPr>
              <a:t>DenseNet + EfficientNet</a:t>
            </a:r>
          </a:p>
          <a:p>
            <a:pPr algn="just">
              <a:lnSpc>
                <a:spcPts val="5639"/>
              </a:lnSpc>
            </a:pPr>
          </a:p>
          <a:p>
            <a:pPr algn="just" marL="734066" indent="-367033" lvl="1">
              <a:lnSpc>
                <a:spcPts val="4080"/>
              </a:lnSpc>
              <a:buFont typeface="Arial"/>
              <a:buChar char="•"/>
            </a:pPr>
            <a:r>
              <a:rPr lang="en-US" b="true" sz="3400" u="sng">
                <a:solidFill>
                  <a:srgbClr val="FFFFFF"/>
                </a:solidFill>
                <a:latin typeface="Arimo Bold"/>
                <a:ea typeface="Arimo Bold"/>
                <a:cs typeface="Arimo Bold"/>
                <a:sym typeface="Arimo Bold"/>
              </a:rPr>
              <a:t>Input Processing:</a:t>
            </a:r>
            <a:r>
              <a:rPr lang="en-US" sz="3400">
                <a:solidFill>
                  <a:srgbClr val="FFFFFF"/>
                </a:solidFill>
                <a:latin typeface="Arimo"/>
                <a:ea typeface="Arimo"/>
                <a:cs typeface="Arimo"/>
                <a:sym typeface="Arimo"/>
              </a:rPr>
              <a:t> The input image is uniformly resized and preprocessed (e.g., to 224×224) to meet the requirements of both DenseNet and EfficientNet.</a:t>
            </a:r>
          </a:p>
          <a:p>
            <a:pPr algn="just">
              <a:lnSpc>
                <a:spcPts val="4080"/>
              </a:lnSpc>
            </a:pPr>
          </a:p>
          <a:p>
            <a:pPr algn="just" marL="734066" indent="-367033" lvl="1">
              <a:lnSpc>
                <a:spcPts val="4080"/>
              </a:lnSpc>
              <a:buFont typeface="Arial"/>
              <a:buChar char="•"/>
            </a:pPr>
            <a:r>
              <a:rPr lang="en-US" b="true" sz="3400" u="sng">
                <a:solidFill>
                  <a:srgbClr val="FFFFFF"/>
                </a:solidFill>
                <a:latin typeface="Arimo Bold"/>
                <a:ea typeface="Arimo Bold"/>
                <a:cs typeface="Arimo Bold"/>
                <a:sym typeface="Arimo Bold"/>
              </a:rPr>
              <a:t>Parallel Feature Extraction:</a:t>
            </a:r>
            <a:r>
              <a:rPr lang="en-US" sz="3400">
                <a:solidFill>
                  <a:srgbClr val="FFFFFF"/>
                </a:solidFill>
                <a:latin typeface="Arimo"/>
                <a:ea typeface="Arimo"/>
                <a:cs typeface="Arimo"/>
                <a:sym typeface="Arimo"/>
              </a:rPr>
              <a:t> In the DenseNet stream, the image is processed through dense blocks and features are extracted from the final pooling or an intermediate layer; simultaneously, the EfficientNet stream processes the same image and extracts features from its global average pooling layer.</a:t>
            </a:r>
          </a:p>
          <a:p>
            <a:pPr algn="just">
              <a:lnSpc>
                <a:spcPts val="4080"/>
              </a:lnSpc>
            </a:pPr>
          </a:p>
          <a:p>
            <a:pPr algn="just" marL="734066" indent="-367033" lvl="1">
              <a:lnSpc>
                <a:spcPts val="4080"/>
              </a:lnSpc>
              <a:buFont typeface="Arial"/>
              <a:buChar char="•"/>
            </a:pPr>
            <a:r>
              <a:rPr lang="en-US" b="true" sz="3400" u="sng">
                <a:solidFill>
                  <a:srgbClr val="FFFFFF"/>
                </a:solidFill>
                <a:latin typeface="Arimo Bold"/>
                <a:ea typeface="Arimo Bold"/>
                <a:cs typeface="Arimo Bold"/>
                <a:sym typeface="Arimo Bold"/>
              </a:rPr>
              <a:t>Feature Fusion:</a:t>
            </a:r>
            <a:r>
              <a:rPr lang="en-US" sz="3400">
                <a:solidFill>
                  <a:srgbClr val="FFFFFF"/>
                </a:solidFill>
                <a:latin typeface="Arimo"/>
                <a:ea typeface="Arimo"/>
                <a:cs typeface="Arimo"/>
                <a:sym typeface="Arimo"/>
              </a:rPr>
              <a:t> The feature vectors from DenseNet and EfficientNet are concatenated to form a comprehensive representation, though alternative methods like element-wise summation or attention-based fusion can also be used.</a:t>
            </a:r>
          </a:p>
          <a:p>
            <a:pPr algn="just">
              <a:lnSpc>
                <a:spcPts val="4080"/>
              </a:lnSpc>
            </a:pPr>
          </a:p>
          <a:p>
            <a:pPr algn="just" marL="734066" indent="-367033" lvl="1">
              <a:lnSpc>
                <a:spcPts val="4080"/>
              </a:lnSpc>
              <a:buFont typeface="Arial"/>
              <a:buChar char="•"/>
            </a:pPr>
            <a:r>
              <a:rPr lang="en-US" b="true" sz="3400" u="sng">
                <a:solidFill>
                  <a:srgbClr val="FFFFFF"/>
                </a:solidFill>
                <a:latin typeface="Arimo Bold"/>
                <a:ea typeface="Arimo Bold"/>
                <a:cs typeface="Arimo Bold"/>
                <a:sym typeface="Arimo Bold"/>
              </a:rPr>
              <a:t>Classification Layer:</a:t>
            </a:r>
            <a:r>
              <a:rPr lang="en-US" sz="3400">
                <a:solidFill>
                  <a:srgbClr val="FFFFFF"/>
                </a:solidFill>
                <a:latin typeface="Arimo"/>
                <a:ea typeface="Arimo"/>
                <a:cs typeface="Arimo"/>
                <a:sym typeface="Arimo"/>
              </a:rPr>
              <a:t> The combined feature vector is fed through one or more fully connected layers—with dropout applied to reduce overfitting—before the final softmax (or sigmoid) layer outputs the class probabilities.</a:t>
            </a:r>
          </a:p>
          <a:p>
            <a:pPr algn="just">
              <a:lnSpc>
                <a:spcPts val="4080"/>
              </a:lnSpc>
            </a:pPr>
          </a:p>
          <a:p>
            <a:pPr algn="just">
              <a:lnSpc>
                <a:spcPts val="4080"/>
              </a:lnSpc>
            </a:pPr>
          </a:p>
          <a:p>
            <a:pPr algn="just">
              <a:lnSpc>
                <a:spcPts val="4080"/>
              </a:lnSpc>
            </a:pPr>
          </a:p>
          <a:p>
            <a:pPr algn="just">
              <a:lnSpc>
                <a:spcPts val="4080"/>
              </a:lnSpc>
            </a:pPr>
          </a:p>
          <a:p>
            <a:pPr algn="just">
              <a:lnSpc>
                <a:spcPts val="4080"/>
              </a:lnSpc>
            </a:pPr>
          </a:p>
          <a:p>
            <a:pPr algn="just">
              <a:lnSpc>
                <a:spcPts val="4080"/>
              </a:lnSpc>
            </a:pPr>
          </a:p>
          <a:p>
            <a:pPr algn="just">
              <a:lnSpc>
                <a:spcPts val="4080"/>
              </a:lnSpc>
            </a:pPr>
          </a:p>
          <a:p>
            <a:pPr algn="just">
              <a:lnSpc>
                <a:spcPts val="4080"/>
              </a:lnSpc>
            </a:pPr>
          </a:p>
          <a:p>
            <a:pPr algn="just">
              <a:lnSpc>
                <a:spcPts val="4680"/>
              </a:lnSpc>
            </a:pPr>
          </a:p>
          <a:p>
            <a:pPr algn="just">
              <a:lnSpc>
                <a:spcPts val="4680"/>
              </a:lnSpc>
            </a:pPr>
          </a:p>
          <a:p>
            <a:pPr algn="just">
              <a:lnSpc>
                <a:spcPts val="4680"/>
              </a:lnSpc>
            </a:pPr>
          </a:p>
          <a:p>
            <a:pPr algn="just">
              <a:lnSpc>
                <a:spcPts val="4680"/>
              </a:lnSpc>
              <a:spcBef>
                <a:spcPct val="0"/>
              </a:spcBef>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158914" y="834297"/>
            <a:ext cx="8758291" cy="6871890"/>
          </a:xfrm>
          <a:custGeom>
            <a:avLst/>
            <a:gdLst/>
            <a:ahLst/>
            <a:cxnLst/>
            <a:rect r="r" b="b" t="t" l="l"/>
            <a:pathLst>
              <a:path h="6871890" w="8758291">
                <a:moveTo>
                  <a:pt x="0" y="0"/>
                </a:moveTo>
                <a:lnTo>
                  <a:pt x="8758291" y="0"/>
                </a:lnTo>
                <a:lnTo>
                  <a:pt x="8758291" y="6871890"/>
                </a:lnTo>
                <a:lnTo>
                  <a:pt x="0" y="6871890"/>
                </a:lnTo>
                <a:lnTo>
                  <a:pt x="0" y="0"/>
                </a:lnTo>
                <a:close/>
              </a:path>
            </a:pathLst>
          </a:custGeom>
          <a:blipFill>
            <a:blip r:embed="rId2"/>
            <a:stretch>
              <a:fillRect l="0" t="0" r="0" b="0"/>
            </a:stretch>
          </a:blipFill>
        </p:spPr>
      </p:sp>
      <p:sp>
        <p:nvSpPr>
          <p:cNvPr name="Freeform 3" id="3"/>
          <p:cNvSpPr/>
          <p:nvPr/>
        </p:nvSpPr>
        <p:spPr>
          <a:xfrm flipH="false" flipV="false" rot="0">
            <a:off x="8917205" y="834297"/>
            <a:ext cx="8770540" cy="6871890"/>
          </a:xfrm>
          <a:custGeom>
            <a:avLst/>
            <a:gdLst/>
            <a:ahLst/>
            <a:cxnLst/>
            <a:rect r="r" b="b" t="t" l="l"/>
            <a:pathLst>
              <a:path h="6871890" w="8770540">
                <a:moveTo>
                  <a:pt x="0" y="0"/>
                </a:moveTo>
                <a:lnTo>
                  <a:pt x="8770540" y="0"/>
                </a:lnTo>
                <a:lnTo>
                  <a:pt x="8770540" y="6871890"/>
                </a:lnTo>
                <a:lnTo>
                  <a:pt x="0" y="6871890"/>
                </a:lnTo>
                <a:lnTo>
                  <a:pt x="0" y="0"/>
                </a:lnTo>
                <a:close/>
              </a:path>
            </a:pathLst>
          </a:custGeom>
          <a:blipFill>
            <a:blip r:embed="rId3"/>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0" y="1443114"/>
            <a:ext cx="9587281" cy="5771905"/>
          </a:xfrm>
          <a:custGeom>
            <a:avLst/>
            <a:gdLst/>
            <a:ahLst/>
            <a:cxnLst/>
            <a:rect r="r" b="b" t="t" l="l"/>
            <a:pathLst>
              <a:path h="5771905" w="9587281">
                <a:moveTo>
                  <a:pt x="0" y="0"/>
                </a:moveTo>
                <a:lnTo>
                  <a:pt x="9587281" y="0"/>
                </a:lnTo>
                <a:lnTo>
                  <a:pt x="9587281" y="5771905"/>
                </a:lnTo>
                <a:lnTo>
                  <a:pt x="0" y="5771905"/>
                </a:lnTo>
                <a:lnTo>
                  <a:pt x="0" y="0"/>
                </a:lnTo>
                <a:close/>
              </a:path>
            </a:pathLst>
          </a:custGeom>
          <a:blipFill>
            <a:blip r:embed="rId2"/>
            <a:stretch>
              <a:fillRect l="-697" t="0" r="-697" b="0"/>
            </a:stretch>
          </a:blipFill>
        </p:spPr>
      </p:sp>
      <p:sp>
        <p:nvSpPr>
          <p:cNvPr name="Freeform 3" id="3"/>
          <p:cNvSpPr/>
          <p:nvPr/>
        </p:nvSpPr>
        <p:spPr>
          <a:xfrm flipH="false" flipV="false" rot="0">
            <a:off x="9789576" y="2809835"/>
            <a:ext cx="8000829" cy="4014753"/>
          </a:xfrm>
          <a:custGeom>
            <a:avLst/>
            <a:gdLst/>
            <a:ahLst/>
            <a:cxnLst/>
            <a:rect r="r" b="b" t="t" l="l"/>
            <a:pathLst>
              <a:path h="4014753" w="8000829">
                <a:moveTo>
                  <a:pt x="0" y="0"/>
                </a:moveTo>
                <a:lnTo>
                  <a:pt x="8000829" y="0"/>
                </a:lnTo>
                <a:lnTo>
                  <a:pt x="8000829" y="4014753"/>
                </a:lnTo>
                <a:lnTo>
                  <a:pt x="0" y="4014753"/>
                </a:lnTo>
                <a:lnTo>
                  <a:pt x="0" y="0"/>
                </a:lnTo>
                <a:close/>
              </a:path>
            </a:pathLst>
          </a:custGeom>
          <a:blipFill>
            <a:blip r:embed="rId3"/>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7467085" y="336661"/>
            <a:ext cx="9792215" cy="9564953"/>
          </a:xfrm>
          <a:custGeom>
            <a:avLst/>
            <a:gdLst/>
            <a:ahLst/>
            <a:cxnLst/>
            <a:rect r="r" b="b" t="t" l="l"/>
            <a:pathLst>
              <a:path h="9564953" w="9792215">
                <a:moveTo>
                  <a:pt x="0" y="0"/>
                </a:moveTo>
                <a:lnTo>
                  <a:pt x="9792215" y="0"/>
                </a:lnTo>
                <a:lnTo>
                  <a:pt x="9792215" y="9564953"/>
                </a:lnTo>
                <a:lnTo>
                  <a:pt x="0" y="9564953"/>
                </a:lnTo>
                <a:lnTo>
                  <a:pt x="0" y="0"/>
                </a:lnTo>
                <a:close/>
              </a:path>
            </a:pathLst>
          </a:custGeom>
          <a:blipFill>
            <a:blip r:embed="rId2"/>
            <a:stretch>
              <a:fillRect l="0" t="-434" r="0" b="-434"/>
            </a:stretch>
          </a:blipFill>
        </p:spPr>
      </p:sp>
      <p:sp>
        <p:nvSpPr>
          <p:cNvPr name="TextBox 3" id="3"/>
          <p:cNvSpPr txBox="true"/>
          <p:nvPr/>
        </p:nvSpPr>
        <p:spPr>
          <a:xfrm rot="0">
            <a:off x="688940" y="3905250"/>
            <a:ext cx="5984796" cy="2447925"/>
          </a:xfrm>
          <a:prstGeom prst="rect">
            <a:avLst/>
          </a:prstGeom>
        </p:spPr>
        <p:txBody>
          <a:bodyPr anchor="t" rtlCol="false" tIns="0" lIns="0" bIns="0" rIns="0">
            <a:spAutoFit/>
          </a:bodyPr>
          <a:lstStyle/>
          <a:p>
            <a:pPr algn="ctr">
              <a:lnSpc>
                <a:spcPts val="9599"/>
              </a:lnSpc>
            </a:pPr>
            <a:r>
              <a:rPr lang="en-US" sz="7999" b="true">
                <a:solidFill>
                  <a:srgbClr val="FEFEFE"/>
                </a:solidFill>
                <a:latin typeface="Arimo Bold"/>
                <a:ea typeface="Arimo Bold"/>
                <a:cs typeface="Arimo Bold"/>
                <a:sym typeface="Arimo Bold"/>
              </a:rPr>
              <a:t>Model </a:t>
            </a:r>
          </a:p>
          <a:p>
            <a:pPr algn="ctr">
              <a:lnSpc>
                <a:spcPts val="9599"/>
              </a:lnSpc>
              <a:spcBef>
                <a:spcPct val="0"/>
              </a:spcBef>
            </a:pPr>
            <a:r>
              <a:rPr lang="en-US" b="true" sz="7999">
                <a:solidFill>
                  <a:srgbClr val="FEFEFE"/>
                </a:solidFill>
                <a:latin typeface="Arimo Bold"/>
                <a:ea typeface="Arimo Bold"/>
                <a:cs typeface="Arimo Bold"/>
                <a:sym typeface="Arimo Bold"/>
              </a:rPr>
              <a:t>Architecture</a:t>
            </a:r>
          </a:p>
        </p:txBody>
      </p:sp>
    </p:spTree>
  </p:cSld>
  <p:clrMapOvr>
    <a:masterClrMapping/>
  </p:clrMapOvr>
</p:sld>
</file>

<file path=ppt/slides/slide46.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558210" y="-28575"/>
            <a:ext cx="16899074" cy="15573375"/>
          </a:xfrm>
          <a:prstGeom prst="rect">
            <a:avLst/>
          </a:prstGeom>
        </p:spPr>
        <p:txBody>
          <a:bodyPr anchor="t" rtlCol="false" tIns="0" lIns="0" bIns="0" rIns="0">
            <a:spAutoFit/>
          </a:bodyPr>
          <a:lstStyle/>
          <a:p>
            <a:pPr algn="just">
              <a:lnSpc>
                <a:spcPts val="3840"/>
              </a:lnSpc>
            </a:pPr>
            <a:r>
              <a:rPr lang="en-US" sz="3200">
                <a:solidFill>
                  <a:srgbClr val="FFFFFF"/>
                </a:solidFill>
                <a:latin typeface="Arimo"/>
                <a:ea typeface="Arimo"/>
                <a:cs typeface="Arimo"/>
                <a:sym typeface="Arimo"/>
              </a:rPr>
              <a:t>                         </a:t>
            </a:r>
          </a:p>
          <a:p>
            <a:pPr algn="just">
              <a:lnSpc>
                <a:spcPts val="3840"/>
              </a:lnSpc>
            </a:pPr>
            <a:r>
              <a:rPr lang="en-US" b="true" sz="3200" u="sng">
                <a:solidFill>
                  <a:srgbClr val="FFFFFF"/>
                </a:solidFill>
                <a:latin typeface="Arimo Bold"/>
                <a:ea typeface="Arimo Bold"/>
                <a:cs typeface="Arimo Bold"/>
                <a:sym typeface="Arimo Bold"/>
              </a:rPr>
              <a:t>Why use this model?</a:t>
            </a:r>
          </a:p>
          <a:p>
            <a:pPr algn="just">
              <a:lnSpc>
                <a:spcPts val="3840"/>
              </a:lnSpc>
            </a:pPr>
          </a:p>
          <a:p>
            <a:pPr algn="just">
              <a:lnSpc>
                <a:spcPts val="3840"/>
              </a:lnSpc>
            </a:pPr>
            <a:r>
              <a:rPr lang="en-US" b="true" sz="3200" u="sng">
                <a:solidFill>
                  <a:srgbClr val="FFFFFF"/>
                </a:solidFill>
                <a:latin typeface="Arimo Bold"/>
                <a:ea typeface="Arimo Bold"/>
                <a:cs typeface="Arimo Bold"/>
                <a:sym typeface="Arimo Bold"/>
              </a:rPr>
              <a:t>EfficientNet Component:</a:t>
            </a:r>
          </a:p>
          <a:p>
            <a:pPr algn="just">
              <a:lnSpc>
                <a:spcPts val="3840"/>
              </a:lnSpc>
            </a:pPr>
          </a:p>
          <a:p>
            <a:pPr algn="just" marL="690881" indent="-345440" lvl="1">
              <a:lnSpc>
                <a:spcPts val="3840"/>
              </a:lnSpc>
              <a:buFont typeface="Arial"/>
              <a:buChar char="•"/>
            </a:pPr>
            <a:r>
              <a:rPr lang="en-US" sz="3200">
                <a:solidFill>
                  <a:srgbClr val="FFFFFF"/>
                </a:solidFill>
                <a:latin typeface="Arimo"/>
                <a:ea typeface="Arimo"/>
                <a:cs typeface="Arimo"/>
                <a:sym typeface="Arimo"/>
              </a:rPr>
              <a:t>Efficiency and Scalability: Quickly extracts primary features with minimal computation. Its scaling strategy ensures that the network can be adapted to various resource budgets.</a:t>
            </a:r>
          </a:p>
          <a:p>
            <a:pPr algn="just">
              <a:lnSpc>
                <a:spcPts val="3840"/>
              </a:lnSpc>
            </a:pPr>
          </a:p>
          <a:p>
            <a:pPr algn="just" marL="690881" indent="-345440" lvl="1">
              <a:lnSpc>
                <a:spcPts val="3840"/>
              </a:lnSpc>
              <a:buFont typeface="Arial"/>
              <a:buChar char="•"/>
            </a:pPr>
            <a:r>
              <a:rPr lang="en-US" sz="3200">
                <a:solidFill>
                  <a:srgbClr val="FFFFFF"/>
                </a:solidFill>
                <a:latin typeface="Arimo"/>
                <a:ea typeface="Arimo"/>
                <a:cs typeface="Arimo"/>
                <a:sym typeface="Arimo"/>
              </a:rPr>
              <a:t>Low-level to Mid-level Features: Captures basic visual patterns efficiently, laying a solid foundation for further feature refinement.</a:t>
            </a:r>
          </a:p>
          <a:p>
            <a:pPr algn="just">
              <a:lnSpc>
                <a:spcPts val="3840"/>
              </a:lnSpc>
            </a:pPr>
          </a:p>
          <a:p>
            <a:pPr algn="just">
              <a:lnSpc>
                <a:spcPts val="3840"/>
              </a:lnSpc>
            </a:pPr>
            <a:r>
              <a:rPr lang="en-US" b="true" sz="3200" u="sng">
                <a:solidFill>
                  <a:srgbClr val="FFFFFF"/>
                </a:solidFill>
                <a:latin typeface="Arimo Bold"/>
                <a:ea typeface="Arimo Bold"/>
                <a:cs typeface="Arimo Bold"/>
                <a:sym typeface="Arimo Bold"/>
              </a:rPr>
              <a:t>DenseNet Component:</a:t>
            </a:r>
          </a:p>
          <a:p>
            <a:pPr algn="just">
              <a:lnSpc>
                <a:spcPts val="3840"/>
              </a:lnSpc>
            </a:pPr>
          </a:p>
          <a:p>
            <a:pPr algn="just" marL="690881" indent="-345440" lvl="1">
              <a:lnSpc>
                <a:spcPts val="3840"/>
              </a:lnSpc>
              <a:buFont typeface="Arial"/>
              <a:buChar char="•"/>
            </a:pPr>
            <a:r>
              <a:rPr lang="en-US" sz="3200">
                <a:solidFill>
                  <a:srgbClr val="FFFFFF"/>
                </a:solidFill>
                <a:latin typeface="Arimo"/>
                <a:ea typeface="Arimo"/>
                <a:cs typeface="Arimo"/>
                <a:sym typeface="Arimo"/>
              </a:rPr>
              <a:t>Feature Reuse and Robust Gradient Flow: With its dense connectivity, it reuses features from multiple stages, ensuring that the network has access to both low-level and high-level information.</a:t>
            </a:r>
          </a:p>
          <a:p>
            <a:pPr algn="just">
              <a:lnSpc>
                <a:spcPts val="3840"/>
              </a:lnSpc>
            </a:pPr>
          </a:p>
          <a:p>
            <a:pPr algn="just" marL="690881" indent="-345440" lvl="1">
              <a:lnSpc>
                <a:spcPts val="3840"/>
              </a:lnSpc>
              <a:buFont typeface="Arial"/>
              <a:buChar char="•"/>
            </a:pPr>
            <a:r>
              <a:rPr lang="en-US" sz="3200">
                <a:solidFill>
                  <a:srgbClr val="FFFFFF"/>
                </a:solidFill>
                <a:latin typeface="Arimo"/>
                <a:ea typeface="Arimo"/>
                <a:cs typeface="Arimo"/>
                <a:sym typeface="Arimo"/>
              </a:rPr>
              <a:t>Enhanced Feature Fusion: The dense blocks help in integrating information across layers, which can lead to better overall representation and improved classification/regression performance.</a:t>
            </a:r>
          </a:p>
          <a:p>
            <a:pPr algn="just">
              <a:lnSpc>
                <a:spcPts val="3840"/>
              </a:lnSpc>
            </a:pPr>
          </a:p>
          <a:p>
            <a:pPr algn="just">
              <a:lnSpc>
                <a:spcPts val="3840"/>
              </a:lnSpc>
            </a:pPr>
          </a:p>
          <a:p>
            <a:pPr algn="just">
              <a:lnSpc>
                <a:spcPts val="3840"/>
              </a:lnSpc>
            </a:pPr>
          </a:p>
          <a:p>
            <a:pPr algn="just">
              <a:lnSpc>
                <a:spcPts val="3840"/>
              </a:lnSpc>
            </a:pPr>
          </a:p>
          <a:p>
            <a:pPr algn="just">
              <a:lnSpc>
                <a:spcPts val="3840"/>
              </a:lnSpc>
            </a:pPr>
          </a:p>
          <a:p>
            <a:pPr algn="just">
              <a:lnSpc>
                <a:spcPts val="3840"/>
              </a:lnSpc>
            </a:pPr>
          </a:p>
          <a:p>
            <a:pPr algn="just">
              <a:lnSpc>
                <a:spcPts val="3840"/>
              </a:lnSpc>
            </a:pPr>
          </a:p>
          <a:p>
            <a:pPr algn="just">
              <a:lnSpc>
                <a:spcPts val="3840"/>
              </a:lnSpc>
            </a:pPr>
          </a:p>
          <a:p>
            <a:pPr algn="just">
              <a:lnSpc>
                <a:spcPts val="3840"/>
              </a:lnSpc>
            </a:pPr>
          </a:p>
          <a:p>
            <a:pPr algn="just">
              <a:lnSpc>
                <a:spcPts val="3840"/>
              </a:lnSpc>
            </a:pPr>
          </a:p>
          <a:p>
            <a:pPr algn="just">
              <a:lnSpc>
                <a:spcPts val="3840"/>
              </a:lnSpc>
            </a:pPr>
          </a:p>
          <a:p>
            <a:pPr algn="just">
              <a:lnSpc>
                <a:spcPts val="3840"/>
              </a:lnSpc>
              <a:spcBef>
                <a:spcPct val="0"/>
              </a:spcBef>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1391450" y="215234"/>
            <a:ext cx="15225150" cy="1000125"/>
          </a:xfrm>
          <a:prstGeom prst="rect">
            <a:avLst/>
          </a:prstGeom>
        </p:spPr>
        <p:txBody>
          <a:bodyPr anchor="t" rtlCol="false" tIns="0" lIns="0" bIns="0" rIns="0">
            <a:spAutoFit/>
          </a:bodyPr>
          <a:lstStyle/>
          <a:p>
            <a:pPr algn="ctr">
              <a:lnSpc>
                <a:spcPts val="7680"/>
              </a:lnSpc>
            </a:pPr>
            <a:r>
              <a:rPr lang="en-US" b="true" sz="6400" u="sng">
                <a:solidFill>
                  <a:srgbClr val="FFFFFF"/>
                </a:solidFill>
                <a:latin typeface="Arimo Bold"/>
                <a:ea typeface="Arimo Bold"/>
                <a:cs typeface="Arimo Bold"/>
                <a:sym typeface="Arimo Bold"/>
              </a:rPr>
              <a:t>Literature Review</a:t>
            </a:r>
          </a:p>
        </p:txBody>
      </p:sp>
      <p:sp>
        <p:nvSpPr>
          <p:cNvPr name="TextBox 3" id="3"/>
          <p:cNvSpPr txBox="true"/>
          <p:nvPr/>
        </p:nvSpPr>
        <p:spPr>
          <a:xfrm rot="0">
            <a:off x="273252" y="1486596"/>
            <a:ext cx="17741496" cy="8982075"/>
          </a:xfrm>
          <a:prstGeom prst="rect">
            <a:avLst/>
          </a:prstGeom>
        </p:spPr>
        <p:txBody>
          <a:bodyPr anchor="t" rtlCol="false" tIns="0" lIns="0" bIns="0" rIns="0">
            <a:spAutoFit/>
          </a:bodyPr>
          <a:lstStyle/>
          <a:p>
            <a:pPr algn="just">
              <a:lnSpc>
                <a:spcPts val="2879"/>
              </a:lnSpc>
            </a:pPr>
            <a:r>
              <a:rPr lang="en-US" sz="2400" b="true">
                <a:solidFill>
                  <a:srgbClr val="FFFFFF"/>
                </a:solidFill>
                <a:latin typeface="Montserrat Bold"/>
                <a:ea typeface="Montserrat Bold"/>
                <a:cs typeface="Montserrat Bold"/>
                <a:sym typeface="Montserrat Bold"/>
              </a:rPr>
              <a:t>KONet: Toward a Weighted Ensemble Learning Model for Knee Osteoporosis Classification - M. J. A. Rasool, S. Ahmad, U. Sabina and T. K. Whangbo</a:t>
            </a:r>
          </a:p>
          <a:p>
            <a:pPr algn="just">
              <a:lnSpc>
                <a:spcPts val="2760"/>
              </a:lnSpc>
            </a:pPr>
          </a:p>
          <a:p>
            <a:pPr algn="just">
              <a:lnSpc>
                <a:spcPts val="2760"/>
              </a:lnSpc>
            </a:pPr>
            <a:r>
              <a:rPr lang="en-US" sz="2300">
                <a:solidFill>
                  <a:srgbClr val="FFFFFF"/>
                </a:solidFill>
                <a:latin typeface="Montserrat"/>
                <a:ea typeface="Montserrat"/>
                <a:cs typeface="Montserrat"/>
                <a:sym typeface="Montserrat"/>
              </a:rPr>
              <a:t>This paper presents a robust detection method called KONet, designed to address the challenges in identifying knee osteoporosis, a skeletal disorder characterized by bone tissue degradation and low bone density, which increases the risk of knee fractures. Traditional diagnostic methods like knee radiography often require specialist expertise, and the large volume of X-rays, coupled with subtle variations, can result in misinterpretation. Leveraging recent advancements in deep learning, particularly convolutional neural networks (CNNs), KONet employs a weighted ensemble approach to effectively distinguish between normal and osteoporotic knee conditions, even with minor data variations. Experimental results demonstrate that the proposed model achieves superior accuracy compared to existing methods, significantly outperforming state-of-the-art CNN-based models using transfer learning.</a:t>
            </a:r>
          </a:p>
          <a:p>
            <a:pPr algn="just">
              <a:lnSpc>
                <a:spcPts val="2760"/>
              </a:lnSpc>
            </a:pPr>
          </a:p>
          <a:p>
            <a:pPr algn="just">
              <a:lnSpc>
                <a:spcPts val="2760"/>
              </a:lnSpc>
            </a:pPr>
          </a:p>
          <a:p>
            <a:pPr algn="just">
              <a:lnSpc>
                <a:spcPts val="2879"/>
              </a:lnSpc>
            </a:pPr>
            <a:r>
              <a:rPr lang="en-US" sz="2400" b="true">
                <a:solidFill>
                  <a:srgbClr val="FFFFFF"/>
                </a:solidFill>
                <a:latin typeface="Montserrat Bold"/>
                <a:ea typeface="Montserrat Bold"/>
                <a:cs typeface="Montserrat Bold"/>
                <a:sym typeface="Montserrat Bold"/>
              </a:rPr>
              <a:t>A new superfluity deep learning model for detecting knee osteoporosis and osteopenia in X-ray images - Naguib, S.M., Saleh, M.K., Hamza, H.M. et al</a:t>
            </a:r>
          </a:p>
          <a:p>
            <a:pPr algn="just">
              <a:lnSpc>
                <a:spcPts val="2760"/>
              </a:lnSpc>
            </a:pPr>
          </a:p>
          <a:p>
            <a:pPr algn="just">
              <a:lnSpc>
                <a:spcPts val="2760"/>
              </a:lnSpc>
            </a:pPr>
            <a:r>
              <a:rPr lang="en-US" sz="2300">
                <a:solidFill>
                  <a:srgbClr val="FFFFFF"/>
                </a:solidFill>
                <a:latin typeface="Montserrat"/>
                <a:ea typeface="Montserrat"/>
                <a:cs typeface="Montserrat"/>
                <a:sym typeface="Montserrat"/>
              </a:rPr>
              <a:t>This study proposes a new deep-learning approach using a superfluity mechanism to categorize knee X-ray images into osteoporosis, osteopenia, and normal classes. The superfluity mechanism involves concatenating multiple layers, allowing features to flow into two branches. The proposed Superfluity DL model demonstrated the highest accuracy (85.42% for dataset1 and 79.39% for dataset2). Osteoporosis is a major public health problem, causing a reduction in bone mass and bone architecture disruption, increasing the risk of fracture and compromised bone strength. Early detection of osteoporosis/osteopenia using digital X-ray images would be useful and cost-effective in preventing fractures and other bone complexities. This study contributes to the development of a reliable, automated tool for initial assessment and reducing false positives and false negatives, enhancing the precision with which knee osteoporosis and osteopenia can be detected, allowing healthcare providers to prioritize patient care more effectively.</a:t>
            </a:r>
          </a:p>
          <a:p>
            <a:pPr algn="just">
              <a:lnSpc>
                <a:spcPts val="2760"/>
              </a:lnSpc>
            </a:pPr>
          </a:p>
        </p:txBody>
      </p:sp>
      <p:sp>
        <p:nvSpPr>
          <p:cNvPr name="Freeform 4" id="4"/>
          <p:cNvSpPr/>
          <p:nvPr/>
        </p:nvSpPr>
        <p:spPr>
          <a:xfrm flipH="false" flipV="false" rot="0">
            <a:off x="16416250" y="416575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482144" y="8608689"/>
            <a:ext cx="275515" cy="275499"/>
          </a:xfrm>
          <a:custGeom>
            <a:avLst/>
            <a:gdLst/>
            <a:ahLst/>
            <a:cxnLst/>
            <a:rect r="r" b="b" t="t" l="l"/>
            <a:pathLst>
              <a:path h="275499" w="275515">
                <a:moveTo>
                  <a:pt x="0" y="0"/>
                </a:moveTo>
                <a:lnTo>
                  <a:pt x="275516" y="0"/>
                </a:lnTo>
                <a:lnTo>
                  <a:pt x="275516" y="275500"/>
                </a:lnTo>
                <a:lnTo>
                  <a:pt x="0" y="275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281650" y="2760576"/>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454764" y="490360"/>
            <a:ext cx="17485016" cy="9144000"/>
          </a:xfrm>
          <a:prstGeom prst="rect">
            <a:avLst/>
          </a:prstGeom>
        </p:spPr>
        <p:txBody>
          <a:bodyPr anchor="t" rtlCol="false" tIns="0" lIns="0" bIns="0" rIns="0">
            <a:spAutoFit/>
          </a:bodyPr>
          <a:lstStyle/>
          <a:p>
            <a:pPr algn="just">
              <a:lnSpc>
                <a:spcPts val="2879"/>
              </a:lnSpc>
            </a:pPr>
            <a:r>
              <a:rPr lang="en-US" sz="2400" b="true">
                <a:solidFill>
                  <a:srgbClr val="FFFFFF"/>
                </a:solidFill>
                <a:latin typeface="Arimo Bold"/>
                <a:ea typeface="Arimo Bold"/>
                <a:cs typeface="Arimo Bold"/>
                <a:sym typeface="Arimo Bold"/>
              </a:rPr>
              <a:t>Detection of osteoporosis using image processing methods - Bo, Y., Chen, G., Li, L. et al.</a:t>
            </a:r>
          </a:p>
          <a:p>
            <a:pPr algn="ctr">
              <a:lnSpc>
                <a:spcPts val="2897"/>
              </a:lnSpc>
            </a:pPr>
          </a:p>
          <a:p>
            <a:pPr algn="just">
              <a:lnSpc>
                <a:spcPts val="2776"/>
              </a:lnSpc>
            </a:pPr>
            <a:r>
              <a:rPr lang="en-US" sz="2314">
                <a:solidFill>
                  <a:srgbClr val="FFFFFF"/>
                </a:solidFill>
                <a:latin typeface="Arimo"/>
                <a:ea typeface="Arimo"/>
                <a:cs typeface="Arimo"/>
                <a:sym typeface="Arimo"/>
              </a:rPr>
              <a:t>This paper highlights osteoporosis as a silent, painless illness that increases bone fragility and fracture susceptibility across various areas, emphasizing the importance of early detection for prevention and treatment. While primary osteoporosis is more common in postmenopausal women and elderly men, the disease can affect individuals of any gender or age. Characterized by decreased bone mass, structural weakness, and increased fracture risk, its assessment often relies on bone density measurements, a key indicator for evaluating osteoporosis risk, though not equivalent to the physical density of bone. Diagnostic tools such as bone densitometry, MRI, and MRS provide insights into bone structure and marrow composition but are often costly and inaccessible. To address these challenges, computer-assisted diagnosis (CAD) methods—including image processing, intelligent neural network algorithms, and genetic algorithms—offer solutions for improving image analysis, speeding up diagnoses, and reducing costs and medical errors. These advancements aim to enhance diagnostic accuracy and efficiency while mitigating the limitations of traditional methods.</a:t>
            </a:r>
          </a:p>
          <a:p>
            <a:pPr algn="ctr">
              <a:lnSpc>
                <a:spcPts val="2897"/>
              </a:lnSpc>
            </a:pPr>
          </a:p>
          <a:p>
            <a:pPr algn="ctr">
              <a:lnSpc>
                <a:spcPts val="2897"/>
              </a:lnSpc>
            </a:pPr>
          </a:p>
          <a:p>
            <a:pPr algn="just">
              <a:lnSpc>
                <a:spcPts val="2879"/>
              </a:lnSpc>
            </a:pPr>
            <a:r>
              <a:rPr lang="en-US" sz="2400" b="true">
                <a:solidFill>
                  <a:srgbClr val="FFFFFF"/>
                </a:solidFill>
                <a:latin typeface="Arimo Bold"/>
                <a:ea typeface="Arimo Bold"/>
                <a:cs typeface="Arimo Bold"/>
                <a:sym typeface="Arimo Bold"/>
              </a:rPr>
              <a:t>Comparative analysis of vision transformers and convolutional neural networks in osteoporosis detection from X-ray images - Sarmadi, A., Razavi, Z.S., van Wijnen, A.J. et al</a:t>
            </a:r>
          </a:p>
          <a:p>
            <a:pPr algn="just">
              <a:lnSpc>
                <a:spcPts val="2897"/>
              </a:lnSpc>
            </a:pPr>
          </a:p>
          <a:p>
            <a:pPr algn="just">
              <a:lnSpc>
                <a:spcPts val="2760"/>
              </a:lnSpc>
              <a:spcBef>
                <a:spcPct val="0"/>
              </a:spcBef>
            </a:pPr>
            <a:r>
              <a:rPr lang="en-US" sz="2300">
                <a:solidFill>
                  <a:srgbClr val="FFFFFF"/>
                </a:solidFill>
                <a:latin typeface="Arimo"/>
                <a:ea typeface="Arimo"/>
                <a:cs typeface="Arimo"/>
                <a:sym typeface="Arimo"/>
              </a:rPr>
              <a:t>This paper investigates the potential of the Vision Transformer (ViT) in medical image analysis, focusing on diagnosing osteoporosis using X-ray radio-images. Compared to traditional convolutional neural networks (CNNs), ViT demonstrates superior performance, highlighting its effectiveness when sufficient training data is available. The study underscores that both ViT and CNNs can offer robust solutions to critical medical diagnostic challenges. Deep learning, a subset of machine learning, leverages artificial neural networks (ANNs) to extract knowledge from extensive datasets and perform complex tasks. Its applications span diverse domains, including computer vision, natural language processing, speech recognition, recommender systems, autonomous vehicles, image generation, machine translation, game playing, and natural language understanding. Beyond these, deep learning is reshaping art, culture, and society by fostering innovation and creating new paradigms. In medical sciences, deep learning holds transformative potential, capable of handling large-scale and high-dimensional data while learning abstract and sophisticated functions, often with reduced dependence on extensive training datasets or predefined assumptions.</a:t>
            </a:r>
          </a:p>
        </p:txBody>
      </p:sp>
    </p:spTree>
  </p:cSld>
  <p:clrMapOvr>
    <a:masterClrMapping/>
  </p:clrMapOvr>
</p:sld>
</file>

<file path=ppt/slides/slide49.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422281" y="359047"/>
            <a:ext cx="17443439" cy="10372725"/>
          </a:xfrm>
          <a:prstGeom prst="rect">
            <a:avLst/>
          </a:prstGeom>
        </p:spPr>
        <p:txBody>
          <a:bodyPr anchor="t" rtlCol="false" tIns="0" lIns="0" bIns="0" rIns="0">
            <a:spAutoFit/>
          </a:bodyPr>
          <a:lstStyle/>
          <a:p>
            <a:pPr algn="just">
              <a:lnSpc>
                <a:spcPts val="2879"/>
              </a:lnSpc>
            </a:pPr>
            <a:r>
              <a:rPr lang="en-US" sz="2400" b="true">
                <a:solidFill>
                  <a:srgbClr val="FFFFFF"/>
                </a:solidFill>
                <a:latin typeface="Arimo Bold"/>
                <a:ea typeface="Arimo Bold"/>
                <a:cs typeface="Arimo Bold"/>
                <a:sym typeface="Arimo Bold"/>
              </a:rPr>
              <a:t>Application of a Neural Network Classifier to Radiofrequency-Based Osteopenia/Osteoporosis Screening - J. Adams, Z. Zhang, G. M. Noetscher, A. Nazarian and S. N. Makarov</a:t>
            </a:r>
          </a:p>
          <a:p>
            <a:pPr algn="just">
              <a:lnSpc>
                <a:spcPts val="2760"/>
              </a:lnSpc>
            </a:pPr>
          </a:p>
          <a:p>
            <a:pPr algn="just">
              <a:lnSpc>
                <a:spcPts val="2760"/>
              </a:lnSpc>
            </a:pPr>
            <a:r>
              <a:rPr lang="en-US" sz="2300">
                <a:solidFill>
                  <a:srgbClr val="FFFFFF"/>
                </a:solidFill>
                <a:latin typeface="Arimo"/>
                <a:ea typeface="Arimo"/>
                <a:cs typeface="Arimo"/>
                <a:sym typeface="Arimo"/>
              </a:rPr>
              <a:t>This study introduces a neural network classifier to detect osteoporotic/osteopenic conditions using non-ionizing, very-low-power radiofrequency (RF) signals transmitted through the wrist. Data was collected from 67 participants divided into two groups: Group 1 included 27 osteoporotic/osteopenic individuals (DXA T-score &lt; -1), and Group 2 included 40 healthy individuals without major fracture risk factors. RF spectra (30 kHz–2 GHz) were measured using dual antiphase patch antennas with controlled pressure. Input features included wrist circumference and the normalized transmission coefficient (S21N). A Multi-Layer Perceptron (MLP) neural network was implemented using MATLAB, and leave-one-out cross-validation was performed. Training utilized complex spectra, which combined magnitude and phase for 201 frequency points per wrist. Among tested methods, independently processing left and right wrist spectra, then combining results manually, yielded the best performance. The model achieved a sensitivity of 83% and specificity of 94%. This approach demonstrates potential for quick, cost-effective osteoporosis screening using small, portable devices.</a:t>
            </a:r>
          </a:p>
          <a:p>
            <a:pPr algn="just">
              <a:lnSpc>
                <a:spcPts val="2760"/>
              </a:lnSpc>
            </a:pPr>
          </a:p>
          <a:p>
            <a:pPr algn="just">
              <a:lnSpc>
                <a:spcPts val="2760"/>
              </a:lnSpc>
            </a:pPr>
          </a:p>
          <a:p>
            <a:pPr algn="just">
              <a:lnSpc>
                <a:spcPts val="2879"/>
              </a:lnSpc>
            </a:pPr>
            <a:r>
              <a:rPr lang="en-US" sz="2400" b="true">
                <a:solidFill>
                  <a:srgbClr val="FFFFFF"/>
                </a:solidFill>
                <a:latin typeface="Arimo Bold"/>
                <a:ea typeface="Arimo Bold"/>
                <a:cs typeface="Arimo Bold"/>
                <a:sym typeface="Arimo Bold"/>
              </a:rPr>
              <a:t>Using machine learning techniques to predict the risk of osteoporosis based on nationwide chronic disease data - Tu, JB., Liao, WJ., Liu, WC. et al</a:t>
            </a:r>
          </a:p>
          <a:p>
            <a:pPr algn="just">
              <a:lnSpc>
                <a:spcPts val="2760"/>
              </a:lnSpc>
            </a:pPr>
          </a:p>
          <a:p>
            <a:pPr algn="just">
              <a:lnSpc>
                <a:spcPts val="2760"/>
              </a:lnSpc>
            </a:pPr>
            <a:r>
              <a:rPr lang="en-US" sz="2300">
                <a:solidFill>
                  <a:srgbClr val="FFFFFF"/>
                </a:solidFill>
                <a:latin typeface="Arimo"/>
                <a:ea typeface="Arimo"/>
                <a:cs typeface="Arimo"/>
                <a:sym typeface="Arimo"/>
              </a:rPr>
              <a:t>This study developed a machine learning (ML) model to predict osteoporosis risk using chronic disease data from 10,000 patient records in the German Disease Analyzer database. Ten chronic conditions, including hypertension, diabetes, COPD, and cancer, were analyzed alongside demographic features like age and gender. Data was split into training (70%) and test (30%) sets using stratified random sampling, and class imbalance was addressed with oversampling. Recursive Feature Elimination (RFE) was used across nine ML algorithms to identify relevant predictors, retaining all eleven features for model development. A stacked ensemble model (Stacker) combining Logistic Regression, AdaBoost, and Gradient Boosting Classifier achieved the best performance. The Stacker model demonstrated superior accuracy, AUC-ROC (0.76), sensitivity (0.722), and specificity (0.664) compared to individual algorithms. SHAP analysis revealed the most influential features: age, gender, lipid metabolism disorders, cancer, and COPD. The model's reliability was validated using cross-validation, confusion matrix, calibration curves, and lift curves. The study underscores the potential of ML in early osteoporosis detection, enabling personalized management strategies. The findings provide a robust framework for leveraging chronic disease data to improve public health outcomes.</a:t>
            </a:r>
          </a:p>
          <a:p>
            <a:pPr algn="just">
              <a:lnSpc>
                <a:spcPts val="2760"/>
              </a:lnSpc>
            </a:pPr>
          </a:p>
          <a:p>
            <a:pPr algn="just">
              <a:lnSpc>
                <a:spcPts val="2760"/>
              </a:lnSpc>
              <a:spcBef>
                <a:spcPct val="0"/>
              </a:spcBef>
            </a:pPr>
            <a:r>
              <a:rPr lang="en-US" sz="2300">
                <a:solidFill>
                  <a:srgbClr val="FFFFFF"/>
                </a:solidFill>
                <a:latin typeface="Arimo"/>
                <a:ea typeface="Arimo"/>
                <a:cs typeface="Arimo"/>
                <a:sym typeface="Arimo"/>
              </a:rPr>
              <a:t>\</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1382196" y="1931518"/>
            <a:ext cx="15114849" cy="5762625"/>
          </a:xfrm>
          <a:prstGeom prst="rect">
            <a:avLst/>
          </a:prstGeom>
        </p:spPr>
        <p:txBody>
          <a:bodyPr anchor="t" rtlCol="false" tIns="0" lIns="0" bIns="0" rIns="0">
            <a:spAutoFit/>
          </a:bodyPr>
          <a:lstStyle/>
          <a:p>
            <a:pPr algn="just">
              <a:lnSpc>
                <a:spcPts val="5040"/>
              </a:lnSpc>
            </a:pPr>
            <a:r>
              <a:rPr lang="en-US" sz="4200">
                <a:solidFill>
                  <a:srgbClr val="FFFFFF"/>
                </a:solidFill>
                <a:latin typeface="Arimo"/>
                <a:ea typeface="Arimo"/>
                <a:cs typeface="Arimo"/>
                <a:sym typeface="Arimo"/>
              </a:rPr>
              <a:t>2. The detection aim is binary classes for osteoporosis detection and multiclass for osteoporosis and osteopenia detection. As such, our work serves both directions. </a:t>
            </a:r>
          </a:p>
          <a:p>
            <a:pPr algn="just">
              <a:lnSpc>
                <a:spcPts val="5040"/>
              </a:lnSpc>
            </a:pPr>
          </a:p>
          <a:p>
            <a:pPr algn="just">
              <a:lnSpc>
                <a:spcPts val="5040"/>
              </a:lnSpc>
              <a:spcBef>
                <a:spcPct val="0"/>
              </a:spcBef>
            </a:pPr>
            <a:r>
              <a:rPr lang="en-US" sz="4200">
                <a:solidFill>
                  <a:srgbClr val="FFFFFF"/>
                </a:solidFill>
                <a:latin typeface="Arimo"/>
                <a:ea typeface="Arimo"/>
                <a:cs typeface="Arimo"/>
                <a:sym typeface="Arimo"/>
              </a:rPr>
              <a:t>3. </a:t>
            </a:r>
            <a:r>
              <a:rPr lang="en-US" b="true" sz="4200">
                <a:solidFill>
                  <a:srgbClr val="FFFFFF"/>
                </a:solidFill>
                <a:latin typeface="Arimo Bold"/>
                <a:ea typeface="Arimo Bold"/>
                <a:cs typeface="Arimo Bold"/>
                <a:sym typeface="Arimo Bold"/>
              </a:rPr>
              <a:t>Dataset Use</a:t>
            </a:r>
            <a:r>
              <a:rPr lang="en-US" sz="4200">
                <a:solidFill>
                  <a:srgbClr val="FFFFFF"/>
                </a:solidFill>
                <a:latin typeface="Arimo"/>
                <a:ea typeface="Arimo"/>
                <a:cs typeface="Arimo"/>
                <a:sym typeface="Arimo"/>
              </a:rPr>
              <a:t>: The model is trained and evaluated on an assembled dataset , which is a combination of four independent datasets. Furthermore, after combining the datasets, data augmentation is employed to solve the unbalanced dataset problem</a:t>
            </a:r>
          </a:p>
        </p:txBody>
      </p:sp>
    </p:spTree>
  </p:cSld>
  <p:clrMapOvr>
    <a:masterClrMapping/>
  </p:clrMapOvr>
</p:sld>
</file>

<file path=ppt/slides/slide50.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422281" y="690689"/>
            <a:ext cx="17443439" cy="9001125"/>
          </a:xfrm>
          <a:prstGeom prst="rect">
            <a:avLst/>
          </a:prstGeom>
        </p:spPr>
        <p:txBody>
          <a:bodyPr anchor="t" rtlCol="false" tIns="0" lIns="0" bIns="0" rIns="0">
            <a:spAutoFit/>
          </a:bodyPr>
          <a:lstStyle/>
          <a:p>
            <a:pPr algn="just">
              <a:lnSpc>
                <a:spcPts val="2879"/>
              </a:lnSpc>
            </a:pPr>
            <a:r>
              <a:rPr lang="en-US" sz="2400" b="true">
                <a:solidFill>
                  <a:srgbClr val="FFFFFF"/>
                </a:solidFill>
                <a:latin typeface="Arimo Bold"/>
                <a:ea typeface="Arimo Bold"/>
                <a:cs typeface="Arimo Bold"/>
                <a:sym typeface="Arimo Bold"/>
              </a:rPr>
              <a:t>Osteoporosis Prediction Using Machine‑Learned Optical Bone Densitometry Data - Miura, K., Tanaka, S.M., Chotipanich, C. et al</a:t>
            </a:r>
          </a:p>
          <a:p>
            <a:pPr algn="just">
              <a:lnSpc>
                <a:spcPts val="2760"/>
              </a:lnSpc>
            </a:pPr>
          </a:p>
          <a:p>
            <a:pPr algn="just">
              <a:lnSpc>
                <a:spcPts val="2760"/>
              </a:lnSpc>
            </a:pPr>
            <a:r>
              <a:rPr lang="en-US" sz="2300">
                <a:solidFill>
                  <a:srgbClr val="FFFFFF"/>
                </a:solidFill>
                <a:latin typeface="Arimo"/>
                <a:ea typeface="Arimo"/>
                <a:cs typeface="Arimo"/>
                <a:sym typeface="Arimo"/>
              </a:rPr>
              <a:t>The study investigates the classification of osteoporosis using a machine learning (ML) model based on bone mineral density (BMD) measurements obtained from dual-energy X-ray absorptiometry (DXA) scans. A total of 203 participants, including 182 patients and 21 hospital staff, underwent BMD assessments of the lumbar spine, femur, and forearm. The optical measurements were taken using a system comprising two convex lenses, annular slits, a photodetector, and a laser diode operating at 850 nm wavelength. The T-scores were calculated to classify participants into osteoporosis (T-score ≤ -2.5) and non-osteoporosis groups. The ML model's parameters were optimized through grid-search with fivefold cross-validation, aiming to minimize the root mean squared error (RMSE). The study also employed ROC analysis to determine the optimal cutoff value for T-scores using Youden's index. Statistical analyses included Student's t-test and Pearson's chi-square test to compare group characteristics. The findings contribute to improving osteoporosis discrimination performance through advanced optical measurement techniques and machine learning methodologies.</a:t>
            </a:r>
          </a:p>
          <a:p>
            <a:pPr algn="just">
              <a:lnSpc>
                <a:spcPts val="2760"/>
              </a:lnSpc>
            </a:pPr>
          </a:p>
          <a:p>
            <a:pPr algn="just">
              <a:lnSpc>
                <a:spcPts val="2760"/>
              </a:lnSpc>
            </a:pPr>
          </a:p>
          <a:p>
            <a:pPr algn="just">
              <a:lnSpc>
                <a:spcPts val="2879"/>
              </a:lnSpc>
            </a:pPr>
            <a:r>
              <a:rPr lang="en-US" sz="2400" b="true">
                <a:solidFill>
                  <a:srgbClr val="FFFFFF"/>
                </a:solidFill>
                <a:latin typeface="Arimo Bold"/>
                <a:ea typeface="Arimo Bold"/>
                <a:cs typeface="Arimo Bold"/>
                <a:sym typeface="Arimo Bold"/>
              </a:rPr>
              <a:t>Revolutionizing Osteoporosis and Bone Fracture Diagnostics: The Emergence of Microwave Antenna Technology - Miura, K., Tanaka, S.M., Chotipanich, C. et al</a:t>
            </a:r>
          </a:p>
          <a:p>
            <a:pPr algn="just">
              <a:lnSpc>
                <a:spcPts val="2760"/>
              </a:lnSpc>
            </a:pPr>
          </a:p>
          <a:p>
            <a:pPr algn="just">
              <a:lnSpc>
                <a:spcPts val="2760"/>
              </a:lnSpc>
            </a:pPr>
            <a:r>
              <a:rPr lang="en-US" sz="2300">
                <a:solidFill>
                  <a:srgbClr val="FFFFFF"/>
                </a:solidFill>
                <a:latin typeface="Arimo"/>
                <a:ea typeface="Arimo"/>
                <a:cs typeface="Arimo"/>
                <a:sym typeface="Arimo"/>
              </a:rPr>
              <a:t>Osteoporosis, a condition marked by reduced bone density and weakened bone structure, poses a significant health challenge, especially among the elderly, often resulting in fractures and hospitalizations. While established diagnostic tools like DEXA, MRI, QCT, and QUS are widely used, microwave sensing is emerging as a promising alternative. Its non-invasive nature, affordability, and accuracy make it an attractive option for early detection of osteoporosis and fractures. Recent advancements in microwave sensing focus on improved measurement techniques and innovative antenna designs, offering a practical and reliable approach for identifying bone changes and enabling earlier, more effective patient care.</a:t>
            </a:r>
          </a:p>
          <a:p>
            <a:pPr algn="just">
              <a:lnSpc>
                <a:spcPts val="2760"/>
              </a:lnSpc>
            </a:pPr>
          </a:p>
          <a:p>
            <a:pPr algn="just">
              <a:lnSpc>
                <a:spcPts val="2760"/>
              </a:lnSpc>
            </a:pPr>
          </a:p>
          <a:p>
            <a:pPr algn="just">
              <a:lnSpc>
                <a:spcPts val="2760"/>
              </a:lnSpc>
              <a:spcBef>
                <a:spcPct val="0"/>
              </a:spcBef>
            </a:pPr>
          </a:p>
        </p:txBody>
      </p:sp>
    </p:spTree>
  </p:cSld>
  <p:clrMapOvr>
    <a:masterClrMapping/>
  </p:clrMapOvr>
</p:sld>
</file>

<file path=ppt/slides/slide51.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471005" y="1019175"/>
            <a:ext cx="17345989" cy="8658225"/>
          </a:xfrm>
          <a:prstGeom prst="rect">
            <a:avLst/>
          </a:prstGeom>
        </p:spPr>
        <p:txBody>
          <a:bodyPr anchor="t" rtlCol="false" tIns="0" lIns="0" bIns="0" rIns="0">
            <a:spAutoFit/>
          </a:bodyPr>
          <a:lstStyle/>
          <a:p>
            <a:pPr algn="just">
              <a:lnSpc>
                <a:spcPts val="2879"/>
              </a:lnSpc>
            </a:pPr>
            <a:r>
              <a:rPr lang="en-US" sz="2400" b="true">
                <a:solidFill>
                  <a:srgbClr val="FFFFFF"/>
                </a:solidFill>
                <a:latin typeface="Arimo Bold"/>
                <a:ea typeface="Arimo Bold"/>
                <a:cs typeface="Arimo Bold"/>
                <a:sym typeface="Arimo Bold"/>
              </a:rPr>
              <a:t>The clinical use of quantitative ultrasound (QUS) in the detection and management of osteoporosis - D. Hans and M. -a. Krieg</a:t>
            </a:r>
          </a:p>
          <a:p>
            <a:pPr algn="just">
              <a:lnSpc>
                <a:spcPts val="2760"/>
              </a:lnSpc>
            </a:pPr>
          </a:p>
          <a:p>
            <a:pPr algn="just">
              <a:lnSpc>
                <a:spcPts val="2760"/>
              </a:lnSpc>
            </a:pPr>
            <a:r>
              <a:rPr lang="en-US" sz="2300">
                <a:solidFill>
                  <a:srgbClr val="FFFFFF"/>
                </a:solidFill>
                <a:latin typeface="Arimo"/>
                <a:ea typeface="Arimo"/>
                <a:cs typeface="Arimo"/>
                <a:sym typeface="Arimo"/>
              </a:rPr>
              <a:t>Quantitative ultrasound (QUS) is emerging as an affordable and accessible alternative to dual-energy X-ray absorptiometry (DXA) for evaluating bone mineral density (BMD) in specific situations. This review explores the use of QUS in six areas: assessing fracture risk, diagnosing osteoporosis, initiating and monitoring treatment, identifying cases, and ensuring quality control. Heel QUS, the most studied device, has proven effective for fracture risk assessment, particularly in Caucasian women over 55. While some QUS devices show moderate accuracy in diagnosing osteoporosis, their role in guiding and monitoring treatment remains limited. A practical protocol combining clinical risk factors with heel QUS is suggested for identifying high-risk individuals.</a:t>
            </a:r>
          </a:p>
          <a:p>
            <a:pPr algn="just">
              <a:lnSpc>
                <a:spcPts val="2760"/>
              </a:lnSpc>
            </a:pPr>
          </a:p>
          <a:p>
            <a:pPr algn="just">
              <a:lnSpc>
                <a:spcPts val="2760"/>
              </a:lnSpc>
            </a:pPr>
          </a:p>
          <a:p>
            <a:pPr algn="just">
              <a:lnSpc>
                <a:spcPts val="2879"/>
              </a:lnSpc>
            </a:pPr>
            <a:r>
              <a:rPr lang="en-US" sz="2400" b="true">
                <a:solidFill>
                  <a:srgbClr val="FFFFFF"/>
                </a:solidFill>
                <a:latin typeface="Arimo Bold"/>
                <a:ea typeface="Arimo Bold"/>
                <a:cs typeface="Arimo Bold"/>
                <a:sym typeface="Arimo Bold"/>
              </a:rPr>
              <a:t>Detection and Monitoring of Osteoporosis in a Rat Model by Thermoacoustic Tomography - Z. Chi, X. Liang, X. Wang, L. Huang and H. Jiang</a:t>
            </a:r>
          </a:p>
          <a:p>
            <a:pPr algn="just">
              <a:lnSpc>
                <a:spcPts val="2760"/>
              </a:lnSpc>
            </a:pPr>
          </a:p>
          <a:p>
            <a:pPr algn="just">
              <a:lnSpc>
                <a:spcPts val="2760"/>
              </a:lnSpc>
            </a:pPr>
            <a:r>
              <a:rPr lang="en-US" sz="2300">
                <a:solidFill>
                  <a:srgbClr val="FFFFFF"/>
                </a:solidFill>
                <a:latin typeface="Arimo"/>
                <a:ea typeface="Arimo"/>
                <a:cs typeface="Arimo"/>
                <a:sym typeface="Arimo"/>
              </a:rPr>
              <a:t>Osteoporosis, a condition marked by reduced bone mineral density (BMD) and poor bone quality, poses a significant health challenge. This study explores the use of thermoacoustic tomography (TAT) as a noninvasive method to detect and monitor osteoporosis over time. Researchers used a rat model, where osteoporosis was induced in four rats through bilateral ovariectomy, while sham-operated rats served as controls. The right tibia of each rat was imaged with TAT at five intervals over 100 days, and the findings were validated using micro-computed tomography (Micro-CT). In sham-operated rats, thermoacoustic signal intensities steadily increased, reflecting normal bone growth, while osteoporotic rats showed fluctuating signals, indicating abnormal bone changes. These results reveal clear differences between healthy and osteoporotic bone, demonstrating TAT's ability to detect osteoporosis. The study highlights TAT as a promising tool for noninvasive, early detection and long-term monitoring of osteoporosis, with potential clinical applications in managing this condition.</a:t>
            </a:r>
          </a:p>
          <a:p>
            <a:pPr algn="just">
              <a:lnSpc>
                <a:spcPts val="2760"/>
              </a:lnSpc>
            </a:pPr>
          </a:p>
          <a:p>
            <a:pPr algn="just">
              <a:lnSpc>
                <a:spcPts val="2760"/>
              </a:lnSpc>
              <a:spcBef>
                <a:spcPct val="0"/>
              </a:spcBef>
            </a:pPr>
          </a:p>
        </p:txBody>
      </p:sp>
    </p:spTree>
  </p:cSld>
  <p:clrMapOvr>
    <a:masterClrMapping/>
  </p:clrMapOvr>
</p:sld>
</file>

<file path=ppt/slides/slide52.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246104" y="1009650"/>
            <a:ext cx="17648129" cy="8248650"/>
          </a:xfrm>
          <a:prstGeom prst="rect">
            <a:avLst/>
          </a:prstGeom>
        </p:spPr>
        <p:txBody>
          <a:bodyPr anchor="t" rtlCol="false" tIns="0" lIns="0" bIns="0" rIns="0">
            <a:spAutoFit/>
          </a:bodyPr>
          <a:lstStyle/>
          <a:p>
            <a:pPr algn="just">
              <a:lnSpc>
                <a:spcPts val="2760"/>
              </a:lnSpc>
              <a:spcBef>
                <a:spcPct val="0"/>
              </a:spcBef>
            </a:pPr>
            <a:r>
              <a:rPr lang="en-US" b="true" sz="2300">
                <a:solidFill>
                  <a:srgbClr val="FFFFFF"/>
                </a:solidFill>
                <a:latin typeface="Arimo Bold"/>
                <a:ea typeface="Arimo Bold"/>
                <a:cs typeface="Arimo Bold"/>
                <a:sym typeface="Arimo Bold"/>
              </a:rPr>
              <a:t>A diagnostic approach integrated multimodal radiomics with machine learning models based on lumbar spine CT and X‑ray for osteoporosis - Cheng, L., Cai, F., Xu, M. et al.</a:t>
            </a:r>
          </a:p>
          <a:p>
            <a:pPr algn="just">
              <a:lnSpc>
                <a:spcPts val="2760"/>
              </a:lnSpc>
              <a:spcBef>
                <a:spcPct val="0"/>
              </a:spcBef>
            </a:pPr>
          </a:p>
          <a:p>
            <a:pPr algn="just">
              <a:lnSpc>
                <a:spcPts val="2760"/>
              </a:lnSpc>
              <a:spcBef>
                <a:spcPct val="0"/>
              </a:spcBef>
            </a:pPr>
            <a:r>
              <a:rPr lang="en-US" sz="2300">
                <a:solidFill>
                  <a:srgbClr val="FFFFFF"/>
                </a:solidFill>
                <a:latin typeface="Arimo"/>
                <a:ea typeface="Arimo"/>
                <a:cs typeface="Arimo"/>
                <a:sym typeface="Arimo"/>
              </a:rPr>
              <a:t>The paper discusses a study on predicting bone density using radiomics features extracted from medical imaging. It involved retrieving image data from picture archiving and communication systems and clinical data from hospital information systems. Two radiologists performed manual segmentation of the regions of interest (ROI) using 3D slicer and ITK-SNAP software. Radiomic features were extracted using Python and the pyradiomics library, focusing on various matrices and shape-based features. Dimensionality reduction was achieved through intraclass correlation coefficient analysis, z-score transformation, and the minimum redundancy maximum relevance algorithm. The final model combined selected radiomics features with clinical risk factors, evaluated using logistic regression, support vector machine, and random forest algorithms. Performance metrics included AUC, accuracy, sensitivity, specificity, and predictive values. The study concluded that the combined model effectively predicts bone quality, demonstrating its potential for clinical application in osteoporosis screening.</a:t>
            </a:r>
          </a:p>
          <a:p>
            <a:pPr algn="just">
              <a:lnSpc>
                <a:spcPts val="2760"/>
              </a:lnSpc>
              <a:spcBef>
                <a:spcPct val="0"/>
              </a:spcBef>
            </a:pPr>
            <a:r>
              <a:rPr lang="en-US" b="true" sz="2300">
                <a:solidFill>
                  <a:srgbClr val="FFFFFF"/>
                </a:solidFill>
                <a:latin typeface="Arimo Bold"/>
                <a:ea typeface="Arimo Bold"/>
                <a:cs typeface="Arimo Bold"/>
                <a:sym typeface="Arimo Bold"/>
              </a:rPr>
              <a:t> </a:t>
            </a:r>
          </a:p>
          <a:p>
            <a:pPr algn="just">
              <a:lnSpc>
                <a:spcPts val="2760"/>
              </a:lnSpc>
              <a:spcBef>
                <a:spcPct val="0"/>
              </a:spcBef>
            </a:pPr>
            <a:r>
              <a:rPr lang="en-US" b="true" sz="2300">
                <a:solidFill>
                  <a:srgbClr val="FFFFFF"/>
                </a:solidFill>
                <a:latin typeface="Arimo Bold"/>
                <a:ea typeface="Arimo Bold"/>
                <a:cs typeface="Arimo Bold"/>
                <a:sym typeface="Arimo Bold"/>
              </a:rPr>
              <a:t>Interpretable Deep-Learning Approaches for Osteoporosis Risk Screening and Individualized Feature Analysis Using Large Population-Based Data: Model Development and Performance Evaluation - Suh B, Yu H, Kim H, Lee S, Kong S, Kim JW, Choi J</a:t>
            </a:r>
          </a:p>
          <a:p>
            <a:pPr algn="just">
              <a:lnSpc>
                <a:spcPts val="2760"/>
              </a:lnSpc>
              <a:spcBef>
                <a:spcPct val="0"/>
              </a:spcBef>
            </a:pPr>
          </a:p>
          <a:p>
            <a:pPr algn="just">
              <a:lnSpc>
                <a:spcPts val="2760"/>
              </a:lnSpc>
              <a:spcBef>
                <a:spcPct val="0"/>
              </a:spcBef>
            </a:pPr>
            <a:r>
              <a:rPr lang="en-US" sz="2300">
                <a:solidFill>
                  <a:srgbClr val="FFFFFF"/>
                </a:solidFill>
                <a:latin typeface="Arimo"/>
                <a:ea typeface="Arimo"/>
                <a:cs typeface="Arimo"/>
                <a:sym typeface="Arimo"/>
              </a:rPr>
              <a:t>The paper discusses the development and evaluation of deep learning (DL) models for predicting bone mineral density (BMD) using data from the Korean Health and Nutrition Examination Survey (KNHANES) and the National Health and Nutrition Examination Survey (NHANES). The authors implemented a DL algorithm consisting of three layers, including two dense layers with rectified linear unit activation functions and a final softmax layer. They optimized hyperparameters through five-fold cross-validation, achieving different configurations for NHANES and KNHANES datasets. The NHANES model had dense layers with 128 and 16 nodes for femoral neck BMD, while the KNHANES model had 128 and 32 nodes for total femur BMD. Both models utilized dropout rates and the Adam optimizer with a learning rate of 0.005. The results indicated that the DL models performed effectively in predicting BMD, demonstrating the potential of machine learning techniques in health data analysis.</a:t>
            </a:r>
          </a:p>
        </p:txBody>
      </p:sp>
    </p:spTree>
  </p:cSld>
  <p:clrMapOvr>
    <a:masterClrMapping/>
  </p:clrMapOvr>
</p:sld>
</file>

<file path=ppt/slides/slide53.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270715" y="1009650"/>
            <a:ext cx="17746571" cy="8248650"/>
          </a:xfrm>
          <a:prstGeom prst="rect">
            <a:avLst/>
          </a:prstGeom>
        </p:spPr>
        <p:txBody>
          <a:bodyPr anchor="t" rtlCol="false" tIns="0" lIns="0" bIns="0" rIns="0">
            <a:spAutoFit/>
          </a:bodyPr>
          <a:lstStyle/>
          <a:p>
            <a:pPr algn="just">
              <a:lnSpc>
                <a:spcPts val="2760"/>
              </a:lnSpc>
              <a:spcBef>
                <a:spcPct val="0"/>
              </a:spcBef>
            </a:pPr>
            <a:r>
              <a:rPr lang="en-US" b="true" sz="2300">
                <a:solidFill>
                  <a:srgbClr val="FFFFFF"/>
                </a:solidFill>
                <a:latin typeface="Arimo Bold"/>
                <a:ea typeface="Arimo Bold"/>
                <a:cs typeface="Arimo Bold"/>
                <a:sym typeface="Arimo Bold"/>
              </a:rPr>
              <a:t>Deep ensemble learning for osteoporosis diagnosis from knee X-rays: a preliminary cohort study in Kashmir valley - Wani, I.M., Arora, S. Deep</a:t>
            </a:r>
          </a:p>
          <a:p>
            <a:pPr algn="just">
              <a:lnSpc>
                <a:spcPts val="2760"/>
              </a:lnSpc>
              <a:spcBef>
                <a:spcPct val="0"/>
              </a:spcBef>
            </a:pPr>
          </a:p>
          <a:p>
            <a:pPr algn="just">
              <a:lnSpc>
                <a:spcPts val="2760"/>
              </a:lnSpc>
              <a:spcBef>
                <a:spcPct val="0"/>
              </a:spcBef>
            </a:pPr>
            <a:r>
              <a:rPr lang="en-US" sz="2300">
                <a:solidFill>
                  <a:srgbClr val="FFFFFF"/>
                </a:solidFill>
                <a:latin typeface="Arimo"/>
                <a:ea typeface="Arimo"/>
                <a:cs typeface="Arimo"/>
                <a:sym typeface="Arimo"/>
              </a:rPr>
              <a:t>The paper discusses a study conducted on bone mineral density (BMD) among participants in Kashmir, where data was collected from a 10-day BMD camp involving 932 individuals. Out of these, 240 participants underwent knee X-rays, and their data included questionnaires and QUS system diagnoses. The study utilized a custom dataset comprising X-ray images and clinical data to enhance osteoporosis diagnosis. Two neural network models were employed: Convolutional Neural Networks (CNN) for image data and Deep Neural Networks (DNN) for clinical data. Models like VggNet-16, VggNet-19, AlexNet, Dense-Net and ResNet-18 are trained with image data. The best classification accuracies achieved by CNNs for image sets are 91.1% achieved by AlexNet and 87% by ResNet-18. The best accuracy achieved by DNN is 95.8. The integration of clinical data with imaging data improved diagnostic accuracy. The proposed ensemble model effectively combined the strengths of both CNN and DNN, leading to better performance in osteoporosis detection. The study highlights the importance of using lower radiation exposure methods for imaging in medical diagnostics.</a:t>
            </a:r>
          </a:p>
          <a:p>
            <a:pPr algn="just">
              <a:lnSpc>
                <a:spcPts val="2760"/>
              </a:lnSpc>
              <a:spcBef>
                <a:spcPct val="0"/>
              </a:spcBef>
            </a:pPr>
            <a:r>
              <a:rPr lang="en-US" b="true" sz="2300">
                <a:solidFill>
                  <a:srgbClr val="FFFFFF"/>
                </a:solidFill>
                <a:latin typeface="Arimo Bold"/>
                <a:ea typeface="Arimo Bold"/>
                <a:cs typeface="Arimo Bold"/>
                <a:sym typeface="Arimo Bold"/>
              </a:rPr>
              <a:t> </a:t>
            </a:r>
          </a:p>
          <a:p>
            <a:pPr algn="just">
              <a:lnSpc>
                <a:spcPts val="2760"/>
              </a:lnSpc>
              <a:spcBef>
                <a:spcPct val="0"/>
              </a:spcBef>
            </a:pPr>
            <a:r>
              <a:rPr lang="en-US" b="true" sz="2300">
                <a:solidFill>
                  <a:srgbClr val="FFFFFF"/>
                </a:solidFill>
                <a:latin typeface="Arimo Bold"/>
                <a:ea typeface="Arimo Bold"/>
                <a:cs typeface="Arimo Bold"/>
                <a:sym typeface="Arimo Bold"/>
              </a:rPr>
              <a:t>Application of deep learning model based on unenhanced chest CT for opportunistic screening of osteoporosis: a multicenter retrospective cohort study - Huang, C., Wu, D., Wang, B. et al. </a:t>
            </a:r>
          </a:p>
          <a:p>
            <a:pPr algn="just">
              <a:lnSpc>
                <a:spcPts val="2760"/>
              </a:lnSpc>
              <a:spcBef>
                <a:spcPct val="0"/>
              </a:spcBef>
            </a:pPr>
          </a:p>
          <a:p>
            <a:pPr algn="just">
              <a:lnSpc>
                <a:spcPts val="2760"/>
              </a:lnSpc>
              <a:spcBef>
                <a:spcPct val="0"/>
              </a:spcBef>
            </a:pPr>
            <a:r>
              <a:rPr lang="en-US" sz="2300">
                <a:solidFill>
                  <a:srgbClr val="FFFFFF"/>
                </a:solidFill>
                <a:latin typeface="Arimo"/>
                <a:ea typeface="Arimo"/>
                <a:cs typeface="Arimo"/>
                <a:sym typeface="Arimo"/>
              </a:rPr>
              <a:t>The study investigates the use of skeletal muscle index (SMI) as a predictor for osteoporosis and fracture risk in individuals with degenerative spinal disease. It involved 1126 participants across four institutions, with data analyzed using statistical methods such as the Student's t-test and Pearson Chi-square test. Five convolutional neural network (CNN) models (Densent121, Inception_v3, Googlenet, Resnet50, and VGG16) were constructed using cropped CT images of the T12 vertebrae, focusing on regions of interest (ROI). The models were pre-trained on the ImageNet dataset and trained over 200 epochs with a stochastic gradient descent optimizer. The SMI was calculated by dividing the skeletal muscle area by the square of the patient's height. Results indicated significant differences in age, BMI, and SMI between patients with and without osteoporosis across all institutions. The study concluded that SMI could effectively predict osteoporosis risk, highlighting its potential clinical utility.</a:t>
            </a:r>
          </a:p>
        </p:txBody>
      </p:sp>
    </p:spTree>
  </p:cSld>
  <p:clrMapOvr>
    <a:masterClrMapping/>
  </p:clrMapOvr>
</p:sld>
</file>

<file path=ppt/slides/slide54.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688067" y="1009650"/>
            <a:ext cx="16571233" cy="3790950"/>
          </a:xfrm>
          <a:prstGeom prst="rect">
            <a:avLst/>
          </a:prstGeom>
        </p:spPr>
        <p:txBody>
          <a:bodyPr anchor="t" rtlCol="false" tIns="0" lIns="0" bIns="0" rIns="0">
            <a:spAutoFit/>
          </a:bodyPr>
          <a:lstStyle/>
          <a:p>
            <a:pPr algn="just">
              <a:lnSpc>
                <a:spcPts val="2760"/>
              </a:lnSpc>
              <a:spcBef>
                <a:spcPct val="0"/>
              </a:spcBef>
            </a:pPr>
            <a:r>
              <a:rPr lang="en-US" b="true" sz="2300">
                <a:solidFill>
                  <a:srgbClr val="FFFFFF"/>
                </a:solidFill>
                <a:latin typeface="Arimo Bold"/>
                <a:ea typeface="Arimo Bold"/>
                <a:cs typeface="Arimo Bold"/>
                <a:sym typeface="Arimo Bold"/>
              </a:rPr>
              <a:t>Evaluation of deep learning‑based quantitative computed tomography for opportunistic osteoporosis screening - Oh, S., Kang, W.Y., Park, H. et al.</a:t>
            </a:r>
          </a:p>
          <a:p>
            <a:pPr algn="just">
              <a:lnSpc>
                <a:spcPts val="2760"/>
              </a:lnSpc>
              <a:spcBef>
                <a:spcPct val="0"/>
              </a:spcBef>
            </a:pPr>
          </a:p>
          <a:p>
            <a:pPr algn="just">
              <a:lnSpc>
                <a:spcPts val="2760"/>
              </a:lnSpc>
              <a:spcBef>
                <a:spcPct val="0"/>
              </a:spcBef>
            </a:pPr>
            <a:r>
              <a:rPr lang="en-US" sz="2300">
                <a:solidFill>
                  <a:srgbClr val="FFFFFF"/>
                </a:solidFill>
                <a:latin typeface="Arimo"/>
                <a:ea typeface="Arimo"/>
                <a:cs typeface="Arimo"/>
                <a:sym typeface="Arimo"/>
              </a:rPr>
              <a:t>The study presents a new deep learning (DL) algorithm aimed at automating vertebral segmentation and localizing the L1 and L2 vertebrae in routine clinical CT scans. The methodology involved using a U-Net network architecture with encoder and decoder modules, incorporating various image pre-processing techniques such as window level adjustments and data augmentation to enhance model performance. The algorithm was trained on paired spinal mask data to accurately draw regions of interest (ROIs) for calculating volumetric bone mineral density (BMD). Results indicated that the DL-based automated QCT BMD measurement could effectively screen for osteoporosis, with patient classification into osteoporosis, osteopenia, and normal groups based on central DXA values. The study found that 66.7% of patients fell into the low-BMD category, highlighting the potential of this method to improve osteoporosis detection without relying solely on DXA scans.</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3356660" y="368237"/>
            <a:ext cx="10847997" cy="942975"/>
          </a:xfrm>
          <a:prstGeom prst="rect">
            <a:avLst/>
          </a:prstGeom>
        </p:spPr>
        <p:txBody>
          <a:bodyPr anchor="t" rtlCol="false" tIns="0" lIns="0" bIns="0" rIns="0">
            <a:spAutoFit/>
          </a:bodyPr>
          <a:lstStyle/>
          <a:p>
            <a:pPr algn="ctr">
              <a:lnSpc>
                <a:spcPts val="7235"/>
              </a:lnSpc>
            </a:pPr>
            <a:r>
              <a:rPr lang="en-US" b="true" sz="6029" u="sng">
                <a:solidFill>
                  <a:srgbClr val="FFFFFF"/>
                </a:solidFill>
                <a:latin typeface="Arimo Bold"/>
                <a:ea typeface="Arimo Bold"/>
                <a:cs typeface="Arimo Bold"/>
                <a:sym typeface="Arimo Bold"/>
              </a:rPr>
              <a:t>References</a:t>
            </a:r>
          </a:p>
        </p:txBody>
      </p:sp>
      <p:sp>
        <p:nvSpPr>
          <p:cNvPr name="Freeform 3" id="3"/>
          <p:cNvSpPr/>
          <p:nvPr/>
        </p:nvSpPr>
        <p:spPr>
          <a:xfrm flipH="false" flipV="false" rot="0">
            <a:off x="4872450" y="22906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756250" y="8006926"/>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845350" y="17962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463473" y="1877300"/>
            <a:ext cx="17361053" cy="8610600"/>
          </a:xfrm>
          <a:prstGeom prst="rect">
            <a:avLst/>
          </a:prstGeom>
        </p:spPr>
        <p:txBody>
          <a:bodyPr anchor="t" rtlCol="false" tIns="0" lIns="0" bIns="0" rIns="0">
            <a:spAutoFit/>
          </a:bodyPr>
          <a:lstStyle/>
          <a:p>
            <a:pPr algn="just">
              <a:lnSpc>
                <a:spcPts val="3120"/>
              </a:lnSpc>
            </a:pPr>
            <a:r>
              <a:rPr lang="en-US" sz="2600">
                <a:solidFill>
                  <a:srgbClr val="FFFFFF"/>
                </a:solidFill>
                <a:latin typeface="Arimo"/>
                <a:ea typeface="Arimo"/>
                <a:cs typeface="Arimo"/>
                <a:sym typeface="Arimo"/>
              </a:rPr>
              <a:t>M. J. A. Rasool, S. Ahmad, U. Sabina and T. K. Whangbo, "KONet: Toward a Weighted Ensemble Learning Model for Knee Osteoporosis Classification," in IEEE Access, vol. 12, pp. 5731-5742, 2024, doi: 10.1109/ACCESS.2023.3348817.</a:t>
            </a:r>
          </a:p>
          <a:p>
            <a:pPr algn="just">
              <a:lnSpc>
                <a:spcPts val="3120"/>
              </a:lnSpc>
            </a:pPr>
          </a:p>
          <a:p>
            <a:pPr algn="just">
              <a:lnSpc>
                <a:spcPts val="3120"/>
              </a:lnSpc>
            </a:pPr>
          </a:p>
          <a:p>
            <a:pPr algn="just">
              <a:lnSpc>
                <a:spcPts val="3120"/>
              </a:lnSpc>
            </a:pPr>
            <a:r>
              <a:rPr lang="en-US" sz="2600">
                <a:solidFill>
                  <a:srgbClr val="FFFFFF"/>
                </a:solidFill>
                <a:latin typeface="Arimo"/>
                <a:ea typeface="Arimo"/>
                <a:cs typeface="Arimo"/>
                <a:sym typeface="Arimo"/>
              </a:rPr>
              <a:t>Naguib, S.M., Saleh, M.K., Hamza, H.M. et al. A new superfluity deep learning model for detecting knee osteoporosis and osteopenia in X-ray images. Sci Rep 14, 25434 (2024). https://doi-org.egateway.chennai.vit.ac.in/10.1038/s41598-024-75549-0</a:t>
            </a:r>
          </a:p>
          <a:p>
            <a:pPr algn="just">
              <a:lnSpc>
                <a:spcPts val="3120"/>
              </a:lnSpc>
            </a:pPr>
          </a:p>
          <a:p>
            <a:pPr algn="just">
              <a:lnSpc>
                <a:spcPts val="3120"/>
              </a:lnSpc>
            </a:pPr>
            <a:r>
              <a:rPr lang="en-US" sz="2600">
                <a:solidFill>
                  <a:srgbClr val="FFFFFF"/>
                </a:solidFill>
                <a:latin typeface="Arimo"/>
                <a:ea typeface="Arimo"/>
                <a:cs typeface="Arimo"/>
                <a:sym typeface="Arimo"/>
              </a:rPr>
              <a:t>Bo, Y., Chen, G., Li, L. et al. Detection of osteoporosis using image processing methods. J Opt 53, 2898–2908 (2024). https://doi-org.egateway.chennai.vit.ac.in/10.1007/s12596-023-01517-y</a:t>
            </a:r>
          </a:p>
          <a:p>
            <a:pPr algn="just">
              <a:lnSpc>
                <a:spcPts val="3120"/>
              </a:lnSpc>
            </a:pPr>
          </a:p>
          <a:p>
            <a:pPr algn="just">
              <a:lnSpc>
                <a:spcPts val="3120"/>
              </a:lnSpc>
            </a:pPr>
            <a:r>
              <a:rPr lang="en-US" sz="2600">
                <a:solidFill>
                  <a:srgbClr val="FFFFFF"/>
                </a:solidFill>
                <a:latin typeface="Arimo"/>
                <a:ea typeface="Arimo"/>
                <a:cs typeface="Arimo"/>
                <a:sym typeface="Arimo"/>
              </a:rPr>
              <a:t>Sarmadi, A., Razavi, Z.S., van Wijnen, A.J. et al. Comparative analysis of vision transformers and convolutional neural networks in osteoporosis detection from X-ray images. Sci Rep 14, 18007 (2024). https://doi-org.egateway.chennai.vit.ac.in/10.1038/s41598-024-69119-7</a:t>
            </a:r>
          </a:p>
          <a:p>
            <a:pPr algn="just">
              <a:lnSpc>
                <a:spcPts val="3120"/>
              </a:lnSpc>
            </a:pPr>
          </a:p>
          <a:p>
            <a:pPr algn="just">
              <a:lnSpc>
                <a:spcPts val="3120"/>
              </a:lnSpc>
            </a:pPr>
            <a:r>
              <a:rPr lang="en-US" sz="2600">
                <a:solidFill>
                  <a:srgbClr val="FFFFFF"/>
                </a:solidFill>
                <a:latin typeface="Arimo"/>
                <a:ea typeface="Arimo"/>
                <a:cs typeface="Arimo"/>
                <a:sym typeface="Arimo"/>
              </a:rPr>
              <a:t>J. Adams, Z. Zhang, G. M. Noetscher, A. Nazarian and S. N. Makarov, "Application of a Neural Network Classifier to Radiofrequency-Based Osteopenia/Osteoporosis Screening," 2021 43rd Annual International Conference of the IEEE Engineering in Medicine &amp; Biology Society (EMBC), Mexico, 2021, pp. 15-18, doi: 10.1109/EMBC46164.2021.9630944.</a:t>
            </a:r>
          </a:p>
          <a:p>
            <a:pPr algn="just">
              <a:lnSpc>
                <a:spcPts val="3120"/>
              </a:lnSpc>
            </a:pPr>
          </a:p>
          <a:p>
            <a:pPr algn="just">
              <a:lnSpc>
                <a:spcPts val="3120"/>
              </a:lnSpc>
              <a:spcBef>
                <a:spcPct val="0"/>
              </a:spcBef>
            </a:pPr>
          </a:p>
        </p:txBody>
      </p:sp>
    </p:spTree>
  </p:cSld>
  <p:clrMapOvr>
    <a:masterClrMapping/>
  </p:clrMapOvr>
</p:sld>
</file>

<file path=ppt/slides/slide56.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486209" y="1291089"/>
            <a:ext cx="17801791" cy="8220075"/>
          </a:xfrm>
          <a:prstGeom prst="rect">
            <a:avLst/>
          </a:prstGeom>
        </p:spPr>
        <p:txBody>
          <a:bodyPr anchor="t" rtlCol="false" tIns="0" lIns="0" bIns="0" rIns="0">
            <a:spAutoFit/>
          </a:bodyPr>
          <a:lstStyle/>
          <a:p>
            <a:pPr algn="just">
              <a:lnSpc>
                <a:spcPts val="3120"/>
              </a:lnSpc>
            </a:pPr>
            <a:r>
              <a:rPr lang="en-US" sz="2600">
                <a:solidFill>
                  <a:srgbClr val="FFFFFF"/>
                </a:solidFill>
                <a:latin typeface="Arimo"/>
                <a:ea typeface="Arimo"/>
                <a:cs typeface="Arimo"/>
                <a:sym typeface="Arimo"/>
              </a:rPr>
              <a:t>Tu, JB., Liao, WJ., Liu, WC. et al. Using machine learning techniques to predict the risk of osteoporosis based on nationwide chronic disease data. Sci Rep 14, 5245 (2024). https://doi-org.egateway.chennai.vit.ac.in/10.1038/s41598-024-56114-1</a:t>
            </a:r>
          </a:p>
          <a:p>
            <a:pPr algn="just">
              <a:lnSpc>
                <a:spcPts val="3120"/>
              </a:lnSpc>
            </a:pPr>
          </a:p>
          <a:p>
            <a:pPr algn="just">
              <a:lnSpc>
                <a:spcPts val="3120"/>
              </a:lnSpc>
            </a:pPr>
            <a:r>
              <a:rPr lang="en-US" sz="2600">
                <a:solidFill>
                  <a:srgbClr val="FFFFFF"/>
                </a:solidFill>
                <a:latin typeface="Arimo"/>
                <a:ea typeface="Arimo"/>
                <a:cs typeface="Arimo"/>
                <a:sym typeface="Arimo"/>
              </a:rPr>
              <a:t>Miura, K., Tanaka, S.M., Chotipanich, C. et al. Osteoporosis Prediction Using Machine-Learned Optical Bone Densitometry Data. Ann Biomed Eng 52, 396–405 (2024). https://doi-org.egateway.chennai.vit.ac.in/10.1007/s10439-023-03387-8</a:t>
            </a:r>
          </a:p>
          <a:p>
            <a:pPr algn="just">
              <a:lnSpc>
                <a:spcPts val="3120"/>
              </a:lnSpc>
            </a:pPr>
          </a:p>
          <a:p>
            <a:pPr algn="just">
              <a:lnSpc>
                <a:spcPts val="3120"/>
              </a:lnSpc>
            </a:pPr>
            <a:r>
              <a:rPr lang="en-US" sz="2600">
                <a:solidFill>
                  <a:srgbClr val="FFFFFF"/>
                </a:solidFill>
                <a:latin typeface="Arimo"/>
                <a:ea typeface="Arimo"/>
                <a:cs typeface="Arimo"/>
                <a:sym typeface="Arimo"/>
              </a:rPr>
              <a:t>@ARTICLE{10737345, author={Shakhawat Hossen, Md and Tariqul Islam, Mohammad and Hoque, Ahasanul and Alenezi, Abdulmajeed M. and Kirawanich, Phumin and Hafiz Baharuddin, Mohd and Faouri, Yanal S. and Arafatur Rahman, Md}, journal={IEEE Access}, title={Revolutionizing Osteoporosis and Bone Fracture Diagnostics: The Emergence of Microwave Antenna Technology}, year={2024}, volume={12}, number={}, pages={160418-160440}, keywords={Bones;Osteoporosis;Microwave theory and techniques;Microwave imaging;Sensors;Microwave antennas;Microwave measurement;Dielectrics;Costs;X-ray imaging;Bone mineral density;osteoporosis detection;biomedical antenna;bone fracture diagnosis;microwave antenna;microwave machine learning}, doi={10.1109/ACCESS.2024.3487858}}</a:t>
            </a:r>
          </a:p>
          <a:p>
            <a:pPr algn="just">
              <a:lnSpc>
                <a:spcPts val="3120"/>
              </a:lnSpc>
            </a:pPr>
          </a:p>
          <a:p>
            <a:pPr algn="just">
              <a:lnSpc>
                <a:spcPts val="3120"/>
              </a:lnSpc>
            </a:pPr>
            <a:r>
              <a:rPr lang="en-US" sz="2600">
                <a:solidFill>
                  <a:srgbClr val="FFFFFF"/>
                </a:solidFill>
                <a:latin typeface="Arimo"/>
                <a:ea typeface="Arimo"/>
                <a:cs typeface="Arimo"/>
                <a:sym typeface="Arimo"/>
              </a:rPr>
              <a:t>D. Hans and M. -a. Krieg, "The clinical use of quantitative ultrasound (QUS) in the detection and management of osteoporosis," in IEEE Transactions on Ultrasonics, Ferroelectrics, and Frequency Control, vol. 55, no. 7, pp. 1529-1538, July 2008, doi: 10.1109/TUFFC.2008.829.</a:t>
            </a:r>
          </a:p>
          <a:p>
            <a:pPr algn="just">
              <a:lnSpc>
                <a:spcPts val="3120"/>
              </a:lnSpc>
              <a:spcBef>
                <a:spcPct val="0"/>
              </a:spcBef>
            </a:pPr>
          </a:p>
        </p:txBody>
      </p:sp>
    </p:spTree>
  </p:cSld>
  <p:clrMapOvr>
    <a:masterClrMapping/>
  </p:clrMapOvr>
</p:sld>
</file>

<file path=ppt/slides/slide57.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288862" y="439727"/>
            <a:ext cx="17392353" cy="10953750"/>
          </a:xfrm>
          <a:prstGeom prst="rect">
            <a:avLst/>
          </a:prstGeom>
        </p:spPr>
        <p:txBody>
          <a:bodyPr anchor="t" rtlCol="false" tIns="0" lIns="0" bIns="0" rIns="0">
            <a:spAutoFit/>
          </a:bodyPr>
          <a:lstStyle/>
          <a:p>
            <a:pPr algn="just">
              <a:lnSpc>
                <a:spcPts val="3120"/>
              </a:lnSpc>
            </a:pPr>
            <a:r>
              <a:rPr lang="en-US" sz="2600">
                <a:solidFill>
                  <a:srgbClr val="FFFFFF"/>
                </a:solidFill>
                <a:latin typeface="Arimo"/>
                <a:ea typeface="Arimo"/>
                <a:cs typeface="Arimo"/>
                <a:sym typeface="Arimo"/>
              </a:rPr>
              <a:t>Z. Chi, X. Liang, X. Wang, L. Huang and H. Jiang, "Detection and Monitoring of Osteoporosis in a Rat Model by Thermoacoustic Tomography," in IEEE Journal of Electromagnetics, RF and Microwaves in Medicine and Biology, vol. 4, no. 4, pp. 234-239, Dec. 2020, doi: 10.1109/JERM.2020.2964152</a:t>
            </a:r>
          </a:p>
          <a:p>
            <a:pPr algn="just">
              <a:lnSpc>
                <a:spcPts val="3120"/>
              </a:lnSpc>
            </a:pPr>
          </a:p>
          <a:p>
            <a:pPr algn="just">
              <a:lnSpc>
                <a:spcPts val="3120"/>
              </a:lnSpc>
            </a:pPr>
            <a:r>
              <a:rPr lang="en-US" sz="2600">
                <a:solidFill>
                  <a:srgbClr val="FFFFFF"/>
                </a:solidFill>
                <a:latin typeface="Arimo"/>
                <a:ea typeface="Arimo"/>
                <a:cs typeface="Arimo"/>
                <a:sym typeface="Arimo"/>
              </a:rPr>
              <a:t>Cheng, L., Cai, F., Xu, M. et al. A diagnostic approach integrated multimodal radiomics with machine learning models based on lumbar spine CT and X-ray for osteoporosis. J Bone Miner Metab 41, 877–889 (2023). https://doi.org/10.1007/s00774-023-01469-0</a:t>
            </a:r>
          </a:p>
          <a:p>
            <a:pPr algn="just">
              <a:lnSpc>
                <a:spcPts val="3120"/>
              </a:lnSpc>
            </a:pPr>
          </a:p>
          <a:p>
            <a:pPr algn="just">
              <a:lnSpc>
                <a:spcPts val="3120"/>
              </a:lnSpc>
            </a:pPr>
            <a:r>
              <a:rPr lang="en-US" sz="2600">
                <a:solidFill>
                  <a:srgbClr val="FFFFFF"/>
                </a:solidFill>
                <a:latin typeface="Arimo"/>
                <a:ea typeface="Arimo"/>
                <a:cs typeface="Arimo"/>
                <a:sym typeface="Arimo"/>
              </a:rPr>
              <a:t>Suh B, Yu H, Kim H, Lee S, Kong S, Kim J, Choi J</a:t>
            </a:r>
          </a:p>
          <a:p>
            <a:pPr algn="just">
              <a:lnSpc>
                <a:spcPts val="3120"/>
              </a:lnSpc>
            </a:pPr>
            <a:r>
              <a:rPr lang="en-US" sz="2600">
                <a:solidFill>
                  <a:srgbClr val="FFFFFF"/>
                </a:solidFill>
                <a:latin typeface="Arimo"/>
                <a:ea typeface="Arimo"/>
                <a:cs typeface="Arimo"/>
                <a:sym typeface="Arimo"/>
              </a:rPr>
              <a:t>Interpretable Deep-Learning Approaches for Osteoporosis Risk Screening and Individualized Feature Analysis Using Large Population-Based Data: Model Development and Performance Evaluation</a:t>
            </a:r>
          </a:p>
          <a:p>
            <a:pPr algn="just">
              <a:lnSpc>
                <a:spcPts val="3120"/>
              </a:lnSpc>
            </a:pPr>
            <a:r>
              <a:rPr lang="en-US" sz="2600">
                <a:solidFill>
                  <a:srgbClr val="FFFFFF"/>
                </a:solidFill>
                <a:latin typeface="Arimo"/>
                <a:ea typeface="Arimo"/>
                <a:cs typeface="Arimo"/>
                <a:sym typeface="Arimo"/>
              </a:rPr>
              <a:t>J Med Internet Res 2023;25:e40179</a:t>
            </a:r>
          </a:p>
          <a:p>
            <a:pPr algn="just">
              <a:lnSpc>
                <a:spcPts val="3120"/>
              </a:lnSpc>
            </a:pPr>
            <a:r>
              <a:rPr lang="en-US" sz="2600">
                <a:solidFill>
                  <a:srgbClr val="FFFFFF"/>
                </a:solidFill>
                <a:latin typeface="Arimo"/>
                <a:ea typeface="Arimo"/>
                <a:cs typeface="Arimo"/>
                <a:sym typeface="Arimo"/>
              </a:rPr>
              <a:t>URL: https://www.jmir.org/2023/1/e40179</a:t>
            </a:r>
          </a:p>
          <a:p>
            <a:pPr algn="just">
              <a:lnSpc>
                <a:spcPts val="3120"/>
              </a:lnSpc>
            </a:pPr>
            <a:r>
              <a:rPr lang="en-US" sz="2600">
                <a:solidFill>
                  <a:srgbClr val="FFFFFF"/>
                </a:solidFill>
                <a:latin typeface="Arimo"/>
                <a:ea typeface="Arimo"/>
                <a:cs typeface="Arimo"/>
                <a:sym typeface="Arimo"/>
              </a:rPr>
              <a:t>DOI: 10.2196/40179</a:t>
            </a:r>
          </a:p>
          <a:p>
            <a:pPr algn="just">
              <a:lnSpc>
                <a:spcPts val="3120"/>
              </a:lnSpc>
            </a:pPr>
          </a:p>
          <a:p>
            <a:pPr algn="just">
              <a:lnSpc>
                <a:spcPts val="3120"/>
              </a:lnSpc>
            </a:pPr>
            <a:r>
              <a:rPr lang="en-US" sz="2600">
                <a:solidFill>
                  <a:srgbClr val="FFFFFF"/>
                </a:solidFill>
                <a:latin typeface="Arimo"/>
                <a:ea typeface="Arimo"/>
                <a:cs typeface="Arimo"/>
                <a:sym typeface="Arimo"/>
              </a:rPr>
              <a:t>Wani, I.M., Arora, S. Deep ensemble learning for osteoporosis diagnosis from knee X-rays: a preliminary cohort study in Kashmir valley. Neural Comput &amp; Applic 36, 21041–21059 (2024). https://doi.org/10.1007/s00521-024-10158-6</a:t>
            </a:r>
          </a:p>
          <a:p>
            <a:pPr algn="just">
              <a:lnSpc>
                <a:spcPts val="3120"/>
              </a:lnSpc>
            </a:pPr>
          </a:p>
          <a:p>
            <a:pPr algn="just">
              <a:lnSpc>
                <a:spcPts val="3120"/>
              </a:lnSpc>
            </a:pPr>
            <a:r>
              <a:rPr lang="en-US" sz="2600">
                <a:solidFill>
                  <a:srgbClr val="FFFFFF"/>
                </a:solidFill>
                <a:latin typeface="Arimo"/>
                <a:ea typeface="Arimo"/>
                <a:cs typeface="Arimo"/>
                <a:sym typeface="Arimo"/>
              </a:rPr>
              <a:t>Huang, C., Wu, D., Wang, B. et al. Application of deep learning model based on unenhanced chest CT for opportunistic screening of osteoporosis: a multicenter retrospective cohort study. Insights Imaging 16, 10 (2025). https://doi.org/10.1186/s13244-024-01817-2</a:t>
            </a:r>
          </a:p>
          <a:p>
            <a:pPr algn="just">
              <a:lnSpc>
                <a:spcPts val="3120"/>
              </a:lnSpc>
            </a:pPr>
          </a:p>
          <a:p>
            <a:pPr algn="just">
              <a:lnSpc>
                <a:spcPts val="3120"/>
              </a:lnSpc>
            </a:pPr>
            <a:r>
              <a:rPr lang="en-US" sz="2600">
                <a:solidFill>
                  <a:srgbClr val="FFFFFF"/>
                </a:solidFill>
                <a:latin typeface="Arimo"/>
                <a:ea typeface="Arimo"/>
                <a:cs typeface="Arimo"/>
                <a:sym typeface="Arimo"/>
              </a:rPr>
              <a:t>Oh, S., Kang, W.Y., Park, H. et al. Evaluation of deep learning-based quantitative computed tomography for opportunistic osteoporosis screening. Sci Rep 14, 363 (2024). https://doi.org/10.1038/s41598-023-45824-7</a:t>
            </a:r>
          </a:p>
          <a:p>
            <a:pPr algn="just">
              <a:lnSpc>
                <a:spcPts val="3120"/>
              </a:lnSpc>
            </a:pPr>
          </a:p>
          <a:p>
            <a:pPr algn="just">
              <a:lnSpc>
                <a:spcPts val="3120"/>
              </a:lnSpc>
            </a:pPr>
          </a:p>
          <a:p>
            <a:pPr algn="just">
              <a:lnSpc>
                <a:spcPts val="3120"/>
              </a:lnSpc>
            </a:pPr>
          </a:p>
          <a:p>
            <a:pPr algn="just">
              <a:lnSpc>
                <a:spcPts val="3120"/>
              </a:lnSpc>
              <a:spcBef>
                <a:spcPct val="0"/>
              </a:spcBef>
            </a:pP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14737507" y="2163980"/>
            <a:ext cx="10088672" cy="8242772"/>
          </a:xfrm>
          <a:custGeom>
            <a:avLst/>
            <a:gdLst/>
            <a:ahLst/>
            <a:cxnLst/>
            <a:rect r="r" b="b" t="t" l="l"/>
            <a:pathLst>
              <a:path h="8242772" w="10088672">
                <a:moveTo>
                  <a:pt x="0" y="0"/>
                </a:moveTo>
                <a:lnTo>
                  <a:pt x="10088672" y="0"/>
                </a:lnTo>
                <a:lnTo>
                  <a:pt x="10088672" y="8242771"/>
                </a:lnTo>
                <a:lnTo>
                  <a:pt x="0" y="8242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097543" y="-1909346"/>
            <a:ext cx="10088672" cy="8242772"/>
          </a:xfrm>
          <a:custGeom>
            <a:avLst/>
            <a:gdLst/>
            <a:ahLst/>
            <a:cxnLst/>
            <a:rect r="r" b="b" t="t" l="l"/>
            <a:pathLst>
              <a:path h="8242772" w="10088672">
                <a:moveTo>
                  <a:pt x="0" y="0"/>
                </a:moveTo>
                <a:lnTo>
                  <a:pt x="10088672" y="0"/>
                </a:lnTo>
                <a:lnTo>
                  <a:pt x="10088672" y="8242771"/>
                </a:lnTo>
                <a:lnTo>
                  <a:pt x="0" y="8242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779643" y="3167077"/>
            <a:ext cx="11181307" cy="2028825"/>
          </a:xfrm>
          <a:prstGeom prst="rect">
            <a:avLst/>
          </a:prstGeom>
        </p:spPr>
        <p:txBody>
          <a:bodyPr anchor="t" rtlCol="false" tIns="0" lIns="0" bIns="0" rIns="0">
            <a:spAutoFit/>
          </a:bodyPr>
          <a:lstStyle/>
          <a:p>
            <a:pPr algn="ctr">
              <a:lnSpc>
                <a:spcPts val="15600"/>
              </a:lnSpc>
            </a:pPr>
            <a:r>
              <a:rPr lang="en-US" b="true" sz="13000">
                <a:solidFill>
                  <a:srgbClr val="FFFFFF"/>
                </a:solidFill>
                <a:latin typeface="Arimo Bold"/>
                <a:ea typeface="Arimo Bold"/>
                <a:cs typeface="Arimo Bold"/>
                <a:sym typeface="Arimo Bold"/>
              </a:rPr>
              <a:t>THANK YOU!</a:t>
            </a:r>
          </a:p>
        </p:txBody>
      </p:sp>
      <p:sp>
        <p:nvSpPr>
          <p:cNvPr name="Freeform 5" id="5"/>
          <p:cNvSpPr/>
          <p:nvPr/>
        </p:nvSpPr>
        <p:spPr>
          <a:xfrm flipH="false" flipV="false" rot="2268302">
            <a:off x="333169" y="5906161"/>
            <a:ext cx="3714748" cy="3581398"/>
          </a:xfrm>
          <a:custGeom>
            <a:avLst/>
            <a:gdLst/>
            <a:ahLst/>
            <a:cxnLst/>
            <a:rect r="r" b="b" t="t" l="l"/>
            <a:pathLst>
              <a:path h="3581398" w="3714748">
                <a:moveTo>
                  <a:pt x="0" y="0"/>
                </a:moveTo>
                <a:lnTo>
                  <a:pt x="3714748" y="0"/>
                </a:lnTo>
                <a:lnTo>
                  <a:pt x="3714748" y="3581398"/>
                </a:lnTo>
                <a:lnTo>
                  <a:pt x="0" y="3581398"/>
                </a:lnTo>
                <a:lnTo>
                  <a:pt x="0" y="0"/>
                </a:lnTo>
                <a:close/>
              </a:path>
            </a:pathLst>
          </a:custGeom>
          <a:blipFill>
            <a:blip r:embed="rId5"/>
            <a:stretch>
              <a:fillRect l="-46497" t="-6378" r="-44607" b="-5120"/>
            </a:stretch>
          </a:blipFill>
        </p:spPr>
      </p:sp>
      <p:sp>
        <p:nvSpPr>
          <p:cNvPr name="Freeform 6" id="6"/>
          <p:cNvSpPr/>
          <p:nvPr/>
        </p:nvSpPr>
        <p:spPr>
          <a:xfrm flipH="false" flipV="false" rot="-1406513">
            <a:off x="2198620" y="1102500"/>
            <a:ext cx="2350466" cy="1526454"/>
          </a:xfrm>
          <a:custGeom>
            <a:avLst/>
            <a:gdLst/>
            <a:ahLst/>
            <a:cxnLst/>
            <a:rect r="r" b="b" t="t" l="l"/>
            <a:pathLst>
              <a:path h="1526454" w="2350466">
                <a:moveTo>
                  <a:pt x="0" y="0"/>
                </a:moveTo>
                <a:lnTo>
                  <a:pt x="2350466" y="0"/>
                </a:lnTo>
                <a:lnTo>
                  <a:pt x="2350466" y="1526454"/>
                </a:lnTo>
                <a:lnTo>
                  <a:pt x="0" y="1526454"/>
                </a:lnTo>
                <a:lnTo>
                  <a:pt x="0" y="0"/>
                </a:lnTo>
                <a:close/>
              </a:path>
            </a:pathLst>
          </a:custGeom>
          <a:blipFill>
            <a:blip r:embed="rId6"/>
            <a:stretch>
              <a:fillRect l="-25719" t="-9509" r="-12210" b="-9958"/>
            </a:stretch>
          </a:blipFill>
        </p:spPr>
      </p:sp>
      <p:sp>
        <p:nvSpPr>
          <p:cNvPr name="Freeform 7" id="7"/>
          <p:cNvSpPr/>
          <p:nvPr/>
        </p:nvSpPr>
        <p:spPr>
          <a:xfrm flipH="false" flipV="false" rot="0">
            <a:off x="13851198" y="1510450"/>
            <a:ext cx="3840000" cy="3685452"/>
          </a:xfrm>
          <a:custGeom>
            <a:avLst/>
            <a:gdLst/>
            <a:ahLst/>
            <a:cxnLst/>
            <a:rect r="r" b="b" t="t" l="l"/>
            <a:pathLst>
              <a:path h="3685452" w="3840000">
                <a:moveTo>
                  <a:pt x="0" y="0"/>
                </a:moveTo>
                <a:lnTo>
                  <a:pt x="3840000" y="0"/>
                </a:lnTo>
                <a:lnTo>
                  <a:pt x="3840000" y="3685452"/>
                </a:lnTo>
                <a:lnTo>
                  <a:pt x="0" y="3685452"/>
                </a:lnTo>
                <a:lnTo>
                  <a:pt x="0" y="0"/>
                </a:lnTo>
                <a:close/>
              </a:path>
            </a:pathLst>
          </a:custGeom>
          <a:blipFill>
            <a:blip r:embed="rId7"/>
            <a:stretch>
              <a:fillRect l="-50076" t="-8219" r="-46018" b="-6709"/>
            </a:stretch>
          </a:blipFill>
        </p:spPr>
      </p:sp>
      <p:sp>
        <p:nvSpPr>
          <p:cNvPr name="Freeform 8" id="8"/>
          <p:cNvSpPr/>
          <p:nvPr/>
        </p:nvSpPr>
        <p:spPr>
          <a:xfrm flipH="false" flipV="false" rot="1220421">
            <a:off x="13369748" y="4070018"/>
            <a:ext cx="3105150" cy="2781702"/>
          </a:xfrm>
          <a:custGeom>
            <a:avLst/>
            <a:gdLst/>
            <a:ahLst/>
            <a:cxnLst/>
            <a:rect r="r" b="b" t="t" l="l"/>
            <a:pathLst>
              <a:path h="2781702" w="3105150">
                <a:moveTo>
                  <a:pt x="0" y="0"/>
                </a:moveTo>
                <a:lnTo>
                  <a:pt x="3105150" y="0"/>
                </a:lnTo>
                <a:lnTo>
                  <a:pt x="3105150" y="2781702"/>
                </a:lnTo>
                <a:lnTo>
                  <a:pt x="0" y="2781702"/>
                </a:lnTo>
                <a:lnTo>
                  <a:pt x="0" y="0"/>
                </a:lnTo>
                <a:close/>
              </a:path>
            </a:pathLst>
          </a:custGeom>
          <a:blipFill>
            <a:blip r:embed="rId8"/>
            <a:stretch>
              <a:fillRect l="-24264" t="0" r="-34994" b="0"/>
            </a:stretch>
          </a:blipFill>
        </p:spPr>
      </p:sp>
      <p:sp>
        <p:nvSpPr>
          <p:cNvPr name="Freeform 9" id="9"/>
          <p:cNvSpPr/>
          <p:nvPr/>
        </p:nvSpPr>
        <p:spPr>
          <a:xfrm flipH="false" flipV="false" rot="-1592621">
            <a:off x="2476843" y="6843048"/>
            <a:ext cx="1807326" cy="1707624"/>
          </a:xfrm>
          <a:custGeom>
            <a:avLst/>
            <a:gdLst/>
            <a:ahLst/>
            <a:cxnLst/>
            <a:rect r="r" b="b" t="t" l="l"/>
            <a:pathLst>
              <a:path h="1707624" w="1807326">
                <a:moveTo>
                  <a:pt x="0" y="0"/>
                </a:moveTo>
                <a:lnTo>
                  <a:pt x="1807326" y="0"/>
                </a:lnTo>
                <a:lnTo>
                  <a:pt x="1807326" y="1707624"/>
                </a:lnTo>
                <a:lnTo>
                  <a:pt x="0" y="1707624"/>
                </a:lnTo>
                <a:lnTo>
                  <a:pt x="0" y="0"/>
                </a:lnTo>
                <a:close/>
              </a:path>
            </a:pathLst>
          </a:custGeom>
          <a:blipFill>
            <a:blip r:embed="rId9"/>
            <a:stretch>
              <a:fillRect l="-36968" t="0" r="-31001" b="0"/>
            </a:stretch>
          </a:blipFill>
        </p:spPr>
      </p:sp>
      <p:sp>
        <p:nvSpPr>
          <p:cNvPr name="Freeform 10" id="10"/>
          <p:cNvSpPr/>
          <p:nvPr/>
        </p:nvSpPr>
        <p:spPr>
          <a:xfrm flipH="false" flipV="false" rot="0">
            <a:off x="13760600" y="121825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2738944" y="8151489"/>
            <a:ext cx="275515" cy="275499"/>
          </a:xfrm>
          <a:custGeom>
            <a:avLst/>
            <a:gdLst/>
            <a:ahLst/>
            <a:cxnLst/>
            <a:rect r="r" b="b" t="t" l="l"/>
            <a:pathLst>
              <a:path h="275499" w="275515">
                <a:moveTo>
                  <a:pt x="0" y="0"/>
                </a:moveTo>
                <a:lnTo>
                  <a:pt x="275516" y="0"/>
                </a:lnTo>
                <a:lnTo>
                  <a:pt x="275516" y="275500"/>
                </a:lnTo>
                <a:lnTo>
                  <a:pt x="0" y="275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4259600" y="3840376"/>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Freeform 2" id="2"/>
          <p:cNvSpPr/>
          <p:nvPr/>
        </p:nvSpPr>
        <p:spPr>
          <a:xfrm flipH="false" flipV="false" rot="0">
            <a:off x="1770372" y="162963"/>
            <a:ext cx="14467720" cy="4161738"/>
          </a:xfrm>
          <a:custGeom>
            <a:avLst/>
            <a:gdLst/>
            <a:ahLst/>
            <a:cxnLst/>
            <a:rect r="r" b="b" t="t" l="l"/>
            <a:pathLst>
              <a:path h="4161738" w="14467720">
                <a:moveTo>
                  <a:pt x="0" y="0"/>
                </a:moveTo>
                <a:lnTo>
                  <a:pt x="14467720" y="0"/>
                </a:lnTo>
                <a:lnTo>
                  <a:pt x="14467720" y="4161738"/>
                </a:lnTo>
                <a:lnTo>
                  <a:pt x="0" y="4161738"/>
                </a:lnTo>
                <a:lnTo>
                  <a:pt x="0" y="0"/>
                </a:lnTo>
                <a:close/>
              </a:path>
            </a:pathLst>
          </a:custGeom>
          <a:blipFill>
            <a:blip r:embed="rId2"/>
            <a:stretch>
              <a:fillRect l="0" t="0" r="-2777" b="0"/>
            </a:stretch>
          </a:blipFill>
        </p:spPr>
      </p:sp>
      <p:sp>
        <p:nvSpPr>
          <p:cNvPr name="Freeform 3" id="3"/>
          <p:cNvSpPr/>
          <p:nvPr/>
        </p:nvSpPr>
        <p:spPr>
          <a:xfrm flipH="false" flipV="false" rot="0">
            <a:off x="3422399" y="4582836"/>
            <a:ext cx="11443202" cy="4072629"/>
          </a:xfrm>
          <a:custGeom>
            <a:avLst/>
            <a:gdLst/>
            <a:ahLst/>
            <a:cxnLst/>
            <a:rect r="r" b="b" t="t" l="l"/>
            <a:pathLst>
              <a:path h="4072629" w="11443202">
                <a:moveTo>
                  <a:pt x="0" y="0"/>
                </a:moveTo>
                <a:lnTo>
                  <a:pt x="11443202" y="0"/>
                </a:lnTo>
                <a:lnTo>
                  <a:pt x="11443202" y="4072629"/>
                </a:lnTo>
                <a:lnTo>
                  <a:pt x="0" y="4072629"/>
                </a:lnTo>
                <a:lnTo>
                  <a:pt x="0" y="0"/>
                </a:lnTo>
                <a:close/>
              </a:path>
            </a:pathLst>
          </a:custGeom>
          <a:blipFill>
            <a:blip r:embed="rId3"/>
            <a:stretch>
              <a:fillRect l="0" t="0" r="0" b="0"/>
            </a:stretch>
          </a:blipFill>
        </p:spPr>
      </p:sp>
      <p:sp>
        <p:nvSpPr>
          <p:cNvPr name="TextBox 4" id="4"/>
          <p:cNvSpPr txBox="true"/>
          <p:nvPr/>
        </p:nvSpPr>
        <p:spPr>
          <a:xfrm rot="0">
            <a:off x="0" y="9022238"/>
            <a:ext cx="18008464" cy="1076325"/>
          </a:xfrm>
          <a:prstGeom prst="rect">
            <a:avLst/>
          </a:prstGeom>
        </p:spPr>
        <p:txBody>
          <a:bodyPr anchor="t" rtlCol="false" tIns="0" lIns="0" bIns="0" rIns="0">
            <a:spAutoFit/>
          </a:bodyPr>
          <a:lstStyle/>
          <a:p>
            <a:pPr algn="ctr">
              <a:lnSpc>
                <a:spcPts val="4041"/>
              </a:lnSpc>
              <a:spcBef>
                <a:spcPct val="0"/>
              </a:spcBef>
            </a:pPr>
            <a:r>
              <a:rPr lang="en-US" sz="3367">
                <a:solidFill>
                  <a:srgbClr val="FFFFFF"/>
                </a:solidFill>
                <a:latin typeface="Arial"/>
                <a:ea typeface="Arial"/>
                <a:cs typeface="Arial"/>
                <a:sym typeface="Arial"/>
              </a:rPr>
              <a:t>X-ray images for (a) normal, (b) osteopenia, (c) osteoporosis knee, (d) noticed change in bone density, and detailed measures of knee densities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1531425" y="802775"/>
            <a:ext cx="15225150" cy="942975"/>
          </a:xfrm>
          <a:prstGeom prst="rect">
            <a:avLst/>
          </a:prstGeom>
        </p:spPr>
        <p:txBody>
          <a:bodyPr anchor="t" rtlCol="false" tIns="0" lIns="0" bIns="0" rIns="0">
            <a:spAutoFit/>
          </a:bodyPr>
          <a:lstStyle/>
          <a:p>
            <a:pPr algn="ctr">
              <a:lnSpc>
                <a:spcPts val="7200"/>
              </a:lnSpc>
            </a:pPr>
            <a:r>
              <a:rPr lang="en-US" b="true" sz="6000" u="sng">
                <a:solidFill>
                  <a:srgbClr val="FFFFFF"/>
                </a:solidFill>
                <a:latin typeface="Arimo Bold"/>
                <a:ea typeface="Arimo Bold"/>
                <a:cs typeface="Arimo Bold"/>
                <a:sym typeface="Arimo Bold"/>
              </a:rPr>
              <a:t>Problem Statement</a:t>
            </a:r>
          </a:p>
        </p:txBody>
      </p:sp>
      <p:sp>
        <p:nvSpPr>
          <p:cNvPr name="Freeform 3" id="3"/>
          <p:cNvSpPr/>
          <p:nvPr/>
        </p:nvSpPr>
        <p:spPr>
          <a:xfrm flipH="false" flipV="false" rot="0">
            <a:off x="14835100" y="20255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916250" y="11884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9296825">
            <a:off x="14522746" y="218424"/>
            <a:ext cx="3295656" cy="2140300"/>
          </a:xfrm>
          <a:custGeom>
            <a:avLst/>
            <a:gdLst/>
            <a:ahLst/>
            <a:cxnLst/>
            <a:rect r="r" b="b" t="t" l="l"/>
            <a:pathLst>
              <a:path h="2140300" w="3295656">
                <a:moveTo>
                  <a:pt x="0" y="0"/>
                </a:moveTo>
                <a:lnTo>
                  <a:pt x="3295656" y="0"/>
                </a:lnTo>
                <a:lnTo>
                  <a:pt x="3295656" y="2140300"/>
                </a:lnTo>
                <a:lnTo>
                  <a:pt x="0" y="2140300"/>
                </a:lnTo>
                <a:lnTo>
                  <a:pt x="0" y="0"/>
                </a:lnTo>
                <a:close/>
              </a:path>
            </a:pathLst>
          </a:custGeom>
          <a:blipFill>
            <a:blip r:embed="rId5"/>
            <a:stretch>
              <a:fillRect l="-25720" t="-9509" r="-12211" b="-9958"/>
            </a:stretch>
          </a:blipFill>
        </p:spPr>
      </p:sp>
      <p:sp>
        <p:nvSpPr>
          <p:cNvPr name="TextBox 6" id="6"/>
          <p:cNvSpPr txBox="true"/>
          <p:nvPr/>
        </p:nvSpPr>
        <p:spPr>
          <a:xfrm rot="0">
            <a:off x="1228316" y="2553851"/>
            <a:ext cx="16030984" cy="6724650"/>
          </a:xfrm>
          <a:prstGeom prst="rect">
            <a:avLst/>
          </a:prstGeom>
        </p:spPr>
        <p:txBody>
          <a:bodyPr anchor="t" rtlCol="false" tIns="0" lIns="0" bIns="0" rIns="0">
            <a:spAutoFit/>
          </a:bodyPr>
          <a:lstStyle/>
          <a:p>
            <a:pPr algn="just">
              <a:lnSpc>
                <a:spcPts val="4800"/>
              </a:lnSpc>
            </a:pPr>
            <a:r>
              <a:rPr lang="en-US" sz="4000">
                <a:solidFill>
                  <a:srgbClr val="FFFFFF"/>
                </a:solidFill>
                <a:latin typeface="Arimo"/>
                <a:ea typeface="Arimo"/>
                <a:cs typeface="Arimo"/>
                <a:sym typeface="Arimo"/>
              </a:rPr>
              <a:t>Osteoporosis, a silent disease, often goes undiagnosed until fractures occur, causing pain, disability, and reduced independence in elderly patients. Early detection is critical for managing bone loss and preventing fractures, but existing diagnostic methods are time-consuming and not widely accessible. </a:t>
            </a:r>
          </a:p>
          <a:p>
            <a:pPr algn="just">
              <a:lnSpc>
                <a:spcPts val="4800"/>
              </a:lnSpc>
            </a:pPr>
          </a:p>
          <a:p>
            <a:pPr algn="just">
              <a:lnSpc>
                <a:spcPts val="4800"/>
              </a:lnSpc>
              <a:spcBef>
                <a:spcPct val="0"/>
              </a:spcBef>
            </a:pPr>
            <a:r>
              <a:rPr lang="en-US" sz="4000">
                <a:solidFill>
                  <a:srgbClr val="FFFFFF"/>
                </a:solidFill>
                <a:latin typeface="Arimo"/>
                <a:ea typeface="Arimo"/>
                <a:cs typeface="Arimo"/>
                <a:sym typeface="Arimo"/>
              </a:rPr>
              <a:t>This project proposes an automated detection system for osteoporosis and osteopenia using deep learning models, leveraging convolutional neural networks (CNNs) and transfer learning. By analyzing knee X-ray images, the system classifies conditions into normal, osteopenia, and osteoporosis categories, achieving high diagnostic accuracy.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532236" y="802775"/>
            <a:ext cx="17200819" cy="942975"/>
          </a:xfrm>
          <a:prstGeom prst="rect">
            <a:avLst/>
          </a:prstGeom>
        </p:spPr>
        <p:txBody>
          <a:bodyPr anchor="t" rtlCol="false" tIns="0" lIns="0" bIns="0" rIns="0">
            <a:spAutoFit/>
          </a:bodyPr>
          <a:lstStyle/>
          <a:p>
            <a:pPr algn="ctr">
              <a:lnSpc>
                <a:spcPts val="7200"/>
              </a:lnSpc>
            </a:pPr>
            <a:r>
              <a:rPr lang="en-US" b="true" sz="6000" u="sng">
                <a:solidFill>
                  <a:srgbClr val="FFFFFF"/>
                </a:solidFill>
                <a:latin typeface="Arimo Bold"/>
                <a:ea typeface="Arimo Bold"/>
                <a:cs typeface="Arimo Bold"/>
                <a:sym typeface="Arimo Bold"/>
              </a:rPr>
              <a:t>Significance of Knee Osteoporosis Diagnosis</a:t>
            </a:r>
          </a:p>
        </p:txBody>
      </p:sp>
      <p:sp>
        <p:nvSpPr>
          <p:cNvPr name="Freeform 3" id="3"/>
          <p:cNvSpPr/>
          <p:nvPr/>
        </p:nvSpPr>
        <p:spPr>
          <a:xfrm flipH="false" flipV="false" rot="0">
            <a:off x="14835100" y="20255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916250" y="1188400"/>
            <a:ext cx="200350" cy="200300"/>
          </a:xfrm>
          <a:custGeom>
            <a:avLst/>
            <a:gdLst/>
            <a:ahLst/>
            <a:cxnLst/>
            <a:rect r="r" b="b" t="t" l="l"/>
            <a:pathLst>
              <a:path h="200300" w="200350">
                <a:moveTo>
                  <a:pt x="0" y="0"/>
                </a:moveTo>
                <a:lnTo>
                  <a:pt x="200350" y="0"/>
                </a:lnTo>
                <a:lnTo>
                  <a:pt x="200350" y="200300"/>
                </a:lnTo>
                <a:lnTo>
                  <a:pt x="0" y="200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2206750"/>
            <a:ext cx="16030984" cy="7334250"/>
          </a:xfrm>
          <a:prstGeom prst="rect">
            <a:avLst/>
          </a:prstGeom>
        </p:spPr>
        <p:txBody>
          <a:bodyPr anchor="t" rtlCol="false" tIns="0" lIns="0" bIns="0" rIns="0">
            <a:spAutoFit/>
          </a:bodyPr>
          <a:lstStyle/>
          <a:p>
            <a:pPr algn="just">
              <a:lnSpc>
                <a:spcPts val="4800"/>
              </a:lnSpc>
            </a:pPr>
            <a:r>
              <a:rPr lang="en-US" sz="4000">
                <a:solidFill>
                  <a:srgbClr val="FFFFFF"/>
                </a:solidFill>
                <a:latin typeface="Arimo"/>
                <a:ea typeface="Arimo"/>
                <a:cs typeface="Arimo"/>
                <a:sym typeface="Arimo"/>
              </a:rPr>
              <a:t>Accurate measurements of bone density in the knee are crucial for reducing serious consequences. Dual-energy X-ray absorptiometry (DXA) examinations or whole leg models are ineffective for estimating knee mineral density, as BMD over the entire knee area is not of direct clinical significance. In clinical practice, diagnosis of knee osteoarthritis is mainly based on X-ray radiographs. There is a demand for a rapid, non-invasive, and accurate diagnostic tool for knee osteoarthritis.</a:t>
            </a:r>
          </a:p>
          <a:p>
            <a:pPr algn="just">
              <a:lnSpc>
                <a:spcPts val="4800"/>
              </a:lnSpc>
            </a:pPr>
          </a:p>
          <a:p>
            <a:pPr algn="just">
              <a:lnSpc>
                <a:spcPts val="4800"/>
              </a:lnSpc>
              <a:spcBef>
                <a:spcPct val="0"/>
              </a:spcBef>
            </a:pPr>
            <a:r>
              <a:rPr lang="en-US" sz="4000">
                <a:solidFill>
                  <a:srgbClr val="FFFFFF"/>
                </a:solidFill>
                <a:latin typeface="Arimo"/>
                <a:ea typeface="Arimo"/>
                <a:cs typeface="Arimo"/>
                <a:sym typeface="Arimo"/>
              </a:rPr>
              <a:t>Osteoporosis is a bone disease characterized by decreased bone density and strength, making bones fragile and more prone to fractures. It occurs when bone loss outpaces bone formation, leading to porous and brittle bones. </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27173A"/>
        </a:solidFill>
      </p:bgPr>
    </p:bg>
    <p:spTree>
      <p:nvGrpSpPr>
        <p:cNvPr id="1" name=""/>
        <p:cNvGrpSpPr/>
        <p:nvPr/>
      </p:nvGrpSpPr>
      <p:grpSpPr>
        <a:xfrm>
          <a:off x="0" y="0"/>
          <a:ext cx="0" cy="0"/>
          <a:chOff x="0" y="0"/>
          <a:chExt cx="0" cy="0"/>
        </a:xfrm>
      </p:grpSpPr>
      <p:sp>
        <p:nvSpPr>
          <p:cNvPr name="TextBox 2" id="2"/>
          <p:cNvSpPr txBox="true"/>
          <p:nvPr/>
        </p:nvSpPr>
        <p:spPr>
          <a:xfrm rot="0">
            <a:off x="1291360" y="1581150"/>
            <a:ext cx="15114849" cy="7677150"/>
          </a:xfrm>
          <a:prstGeom prst="rect">
            <a:avLst/>
          </a:prstGeom>
        </p:spPr>
        <p:txBody>
          <a:bodyPr anchor="t" rtlCol="false" tIns="0" lIns="0" bIns="0" rIns="0">
            <a:spAutoFit/>
          </a:bodyPr>
          <a:lstStyle/>
          <a:p>
            <a:pPr algn="just">
              <a:lnSpc>
                <a:spcPts val="5040"/>
              </a:lnSpc>
            </a:pPr>
            <a:r>
              <a:rPr lang="en-US" sz="4200">
                <a:solidFill>
                  <a:srgbClr val="FFFFFF"/>
                </a:solidFill>
                <a:latin typeface="Arimo"/>
                <a:ea typeface="Arimo"/>
                <a:cs typeface="Arimo"/>
                <a:sym typeface="Arimo"/>
              </a:rPr>
              <a:t>Common in older adults, especially postmenopausal women, osteoporosis increases the risk of fractures in areas like the hip, spine, and wrist. Factors such as aging, hormonal changes, calcium deficiency, and lack of physical activity contribute to its development.</a:t>
            </a:r>
          </a:p>
          <a:p>
            <a:pPr algn="just">
              <a:lnSpc>
                <a:spcPts val="5040"/>
              </a:lnSpc>
            </a:pPr>
          </a:p>
          <a:p>
            <a:pPr algn="just">
              <a:lnSpc>
                <a:spcPts val="5040"/>
              </a:lnSpc>
              <a:spcBef>
                <a:spcPct val="0"/>
              </a:spcBef>
            </a:pPr>
            <a:r>
              <a:rPr lang="en-US" sz="4200">
                <a:solidFill>
                  <a:srgbClr val="FFFFFF"/>
                </a:solidFill>
                <a:latin typeface="Arimo"/>
                <a:ea typeface="Arimo"/>
                <a:cs typeface="Arimo"/>
                <a:sym typeface="Arimo"/>
              </a:rPr>
              <a:t>Challenges such as knee degeneration, delayed treatment, increased post-fracture hospitalization duration, and major depressive disorder secondary to femoral neck fractures are common, particularly in elderly women. The study aims to develop a rapid diagnostic tool for early detection and support decision-making in clinical practice.</a:t>
            </a:r>
            <a:r>
              <a:rPr lang="en-US" sz="4200">
                <a:solidFill>
                  <a:srgbClr val="FFFFFF"/>
                </a:solidFill>
                <a:latin typeface="Arimo"/>
                <a:ea typeface="Arimo"/>
                <a:cs typeface="Arimo"/>
                <a:sym typeface="Arimo"/>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DAGc5R_WtKg</dc:identifier>
  <dcterms:modified xsi:type="dcterms:W3CDTF">2011-08-01T06:04:30Z</dcterms:modified>
  <cp:revision>1</cp:revision>
  <dc:title>Capstone guide review ppt</dc:title>
</cp:coreProperties>
</file>